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78" r:id="rId3"/>
    <p:sldId id="393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743E5-1F67-4151-A773-4DCDB8DED16F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51DB4-706C-4D2A-9B76-4504F649E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622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4EB24879-6CFB-4790-AE9C-AEB8875A0A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941CBEB9-D915-45C0-A3B0-2438351CD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389539A2-DA69-416D-AA68-E8F5B64F85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91EF41-A571-418F-8682-4B940D7F9E84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68E6C55E-FBE9-4E36-821D-863D999DB7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7ADD86FA-906D-444C-9DCB-209FBA653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81774DF8-B7EA-4A0C-9865-20C26D6098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5BDD53-E5BB-41DA-B832-BC1DB63FF3CE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86E4545F-113A-434E-95CA-B40F7C57E8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E31FFC44-90B6-45C9-811D-DAAC4C961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DF9EDDCE-24E5-47F2-87D2-B7461FEB4D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093ABF-C06E-4205-9CDE-BC9C7CA029D9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5B6BB320-55D3-42B7-8762-3C91F1CDC8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296F2829-015C-4334-8F57-C574AC4BF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AEB33941-DE17-4252-8886-00859CE69D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BAAF6C-597B-4E2F-A304-B44929A6F5F0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5C07706E-C58E-4C0B-AC33-107FB9B8C4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id="{0076B2AA-533E-4F97-BC19-20907302D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AD361EC9-B0BD-413F-9261-E0056383E8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1404D-E60E-4B6E-BBCB-17FE46CE7C46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E868DF2E-D1A4-4F06-8380-7C700E92E9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id="{265517CB-7AAC-4610-9227-B9B306190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FC002545-4FAF-4A15-9A3E-809250B7A2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9733BC-A404-4EEB-9903-1440D8D94DC3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A746A6D8-F32C-4C56-8C14-32160DA664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E731F5C5-ED53-47C3-8E49-1AFE6EDDA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id="{6BBE8206-FD41-4D89-9E5F-BF4C759850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1AEFF4-6692-4B42-AA94-8D3E1A77F109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C8F42154-CBD3-477B-B2D2-9955E4A1FF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4239F86D-D3A1-48B2-9CF1-A5984B4F1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8E9BE406-BEF9-4A32-99E7-6C32034C93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688DF2-864C-4E7E-A621-389A6D4E00D9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:a16="http://schemas.microsoft.com/office/drawing/2014/main" id="{013FECC0-C843-46E9-92BA-797C421513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>
            <a:extLst>
              <a:ext uri="{FF2B5EF4-FFF2-40B4-BE49-F238E27FC236}">
                <a16:creationId xmlns:a16="http://schemas.microsoft.com/office/drawing/2014/main" id="{85094320-7569-4F1E-8B83-62E86BFD5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8612" name="Slide Number Placeholder 3">
            <a:extLst>
              <a:ext uri="{FF2B5EF4-FFF2-40B4-BE49-F238E27FC236}">
                <a16:creationId xmlns:a16="http://schemas.microsoft.com/office/drawing/2014/main" id="{8620614A-538A-49D6-B2C0-6B44EFA94C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8B1299-FACA-491C-9AAF-13E1950F8C18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E7176-981D-4779-BCD0-8BF2A1A0C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B068AA-A696-4478-958E-05502DBEDF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1335C-89A8-460E-B98A-93D8A901D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54DD-8DE9-4A23-A2FC-4B9527C1DFB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0A87C-97F9-489A-BB8C-91D303DF8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E0A19-C824-4DC9-9479-5A61D076D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6E26-61D6-44C2-BC07-AA43EFD29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14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E6E5-9B87-4269-8470-01626BD6C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25900-0B20-4452-B092-A23E0112B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9E1E3-A0CB-47E7-BB8E-09D0A5329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54DD-8DE9-4A23-A2FC-4B9527C1DFB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AAD8-2B11-46E7-BADE-AF88D2F2D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8CF56-893B-4445-B940-D37C252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6E26-61D6-44C2-BC07-AA43EFD29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35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595CC4-22EC-4D2E-8EA4-8BE12937D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367627-5CD6-4A22-B560-704375C18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1ED8B-0405-46B4-AB9A-B9EEF5D5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54DD-8DE9-4A23-A2FC-4B9527C1DFB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DCA61-A9E4-429A-95E3-4B320080C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FFF3B-131D-44CB-ADFE-80CDE2F66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6E26-61D6-44C2-BC07-AA43EFD29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714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hort Title and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243014"/>
            <a:ext cx="11087100" cy="4705349"/>
          </a:xfrm>
        </p:spPr>
        <p:txBody>
          <a:bodyPr/>
          <a:lstStyle>
            <a:lvl1pPr>
              <a:defRPr sz="180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2450" y="490537"/>
            <a:ext cx="11087100" cy="752476"/>
          </a:xfrm>
        </p:spPr>
        <p:txBody>
          <a:bodyPr/>
          <a:lstStyle>
            <a:lvl1pPr>
              <a:defRPr sz="29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88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CF11B-A8A9-4C58-BD7E-B40499BBA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6D6AB-545C-4BF1-8335-BD5EBBE7C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CEA07-2FC9-4FED-BF66-9B86FA2B1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54DD-8DE9-4A23-A2FC-4B9527C1DFB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03EE5-6DDA-4535-B9F0-CC15805DB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CD8D2-EFAD-4362-AB03-EF3BAE2FF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6E26-61D6-44C2-BC07-AA43EFD29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57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EB787-4E61-40E9-8B9F-CEB9B37E2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98FD9-2D86-4196-A544-9AE149AF2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6EBBB-F73A-496B-9EDC-B6E8D9CCF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54DD-8DE9-4A23-A2FC-4B9527C1DFB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E91C6-CC30-48B4-9E9C-C87C27FD0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FBAF4-A24B-49E7-9984-669D88AA0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6E26-61D6-44C2-BC07-AA43EFD29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95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081F3-EC4B-424F-B1AE-CDA9D4372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E00AD-0490-4A56-878B-1B9899ECDD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C3C6F-90CD-49B8-884C-44470D71E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7E59D-E126-4E20-BA3A-D9CAAD01A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54DD-8DE9-4A23-A2FC-4B9527C1DFB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51A687-6162-449B-837B-D5EC40390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DE2C9-B589-4EF1-935F-A7C258927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6E26-61D6-44C2-BC07-AA43EFD29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8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F102E-3715-41A4-A787-AD2A26931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3A23D-8830-4352-AEB9-387CDD146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737431-6361-4560-A795-7E3FABB09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86CB32-5928-4DA7-9697-027DC752F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3EDCED-D462-4C8D-A5B3-3DAC06A0E2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8AE360-3D86-4B6E-B61B-BBD108178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54DD-8DE9-4A23-A2FC-4B9527C1DFB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148C2-1DF8-4DCD-99FF-10EFBF41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1C3997-334B-4506-A44C-2E616A1F3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6E26-61D6-44C2-BC07-AA43EFD29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68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E3596-37C2-43A6-BE46-DAE05AC82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95D9C7-CD8A-4FD5-94AC-11CDFFB83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54DD-8DE9-4A23-A2FC-4B9527C1DFB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C7443D-371B-4A51-9E5D-3B630D095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B9F78F-389C-476B-ABC2-A044C30C7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6E26-61D6-44C2-BC07-AA43EFD29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705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C707C1-220D-4D4B-B598-6D6634E68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54DD-8DE9-4A23-A2FC-4B9527C1DFB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AFCCB0-A513-48B2-97D7-4783258B5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3D83B-CEE6-470E-A126-884E8E887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6E26-61D6-44C2-BC07-AA43EFD29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18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9CFC3-35B9-4149-BAE3-3565AD9EB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7E44E-3B70-473D-A31A-9B783E47D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2B15CE-C512-4DE7-9D65-87B1E8E2E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92C2A-45D6-45A5-A66E-298320A3E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54DD-8DE9-4A23-A2FC-4B9527C1DFB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D84DB1-901C-4601-A938-22F6DE5B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A4D6B-FDA9-44F7-B3C4-FC98FAF28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6E26-61D6-44C2-BC07-AA43EFD29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56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424DB-C7FF-4D3C-A86F-F7DE942E9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3CCFE-E8CD-4713-ACAD-7142F501C1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A82303-AB51-419C-A32B-FE06C98D1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A0BCB-3B6F-426F-9F67-3D045286E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54DD-8DE9-4A23-A2FC-4B9527C1DFB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25951-3147-4832-ACFE-D2C897EB5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86EA3-B091-430D-A598-4EE947790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6E26-61D6-44C2-BC07-AA43EFD29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99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E6306E-0C7E-4FC4-B8F1-CCE22116A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34D98-5579-49D9-A2C9-A296532B5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9293F-E5C1-4CD7-A416-4859E795B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A54DD-8DE9-4A23-A2FC-4B9527C1DFB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37EFA-4CEE-4095-862D-6AB5645DD7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C1962-E9C6-4093-95E3-B8034BD21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26E26-61D6-44C2-BC07-AA43EFD29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98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A1137-2271-47B6-94AA-C967A6C21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8339" y="490538"/>
            <a:ext cx="8315325" cy="2786062"/>
          </a:xfrm>
        </p:spPr>
        <p:txBody>
          <a:bodyPr/>
          <a:lstStyle/>
          <a:p>
            <a:pPr eaLnBrk="1" hangingPunct="1">
              <a:defRPr/>
            </a:pPr>
            <a:r>
              <a:rPr lang="en-GB" sz="4800" dirty="0"/>
              <a:t>CIPS Level 4 Diploma in Procurement and Supply</a:t>
            </a:r>
            <a:endParaRPr lang="en-GB" dirty="0"/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A585EC4A-E44D-425E-BE90-E27131B7928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38339" y="3338513"/>
            <a:ext cx="8315325" cy="2609850"/>
          </a:xfrm>
        </p:spPr>
        <p:txBody>
          <a:bodyPr/>
          <a:lstStyle/>
          <a:p>
            <a:pPr eaLnBrk="1" hangingPunct="1"/>
            <a:r>
              <a:rPr lang="en-GB" altLang="en-US" dirty="0"/>
              <a:t>Module title: Procurement and Supply in Practice [L4M8]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Financial Evaluation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BA7D8-0935-4A35-80F1-1F667842A097}"/>
              </a:ext>
            </a:extLst>
          </p:cNvPr>
          <p:cNvSpPr txBox="1"/>
          <p:nvPr/>
        </p:nvSpPr>
        <p:spPr>
          <a:xfrm>
            <a:off x="322218" y="5674401"/>
            <a:ext cx="10937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Lecture link -  https://drive.google.com/file/d/1rhhEUcG019MiUa3e3VP8Jez_F5V_FbdT/view?usp=sharing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>
            <a:extLst>
              <a:ext uri="{FF2B5EF4-FFF2-40B4-BE49-F238E27FC236}">
                <a16:creationId xmlns:a16="http://schemas.microsoft.com/office/drawing/2014/main" id="{D633B046-9EC4-417F-B4AD-A0932EE29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8564" y="5467351"/>
            <a:ext cx="5805487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0A35DAC1-5839-4851-8DC2-CFB983E6678A}"/>
              </a:ext>
            </a:extLst>
          </p:cNvPr>
          <p:cNvSpPr txBox="1">
            <a:spLocks/>
          </p:cNvSpPr>
          <p:nvPr/>
        </p:nvSpPr>
        <p:spPr bwMode="auto">
          <a:xfrm>
            <a:off x="1647826" y="122239"/>
            <a:ext cx="9020175" cy="7524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6pPr>
            <a:lvl7pPr marL="9144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en-GB" altLang="en-US" sz="2000" b="0" u="sng" kern="0" dirty="0"/>
              <a:t>Limitations of ratio analysis</a:t>
            </a:r>
            <a:endParaRPr lang="en-GB" altLang="en-US" sz="2000" b="0" u="sng" kern="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D96931-6F8E-468C-98C0-25EB0D187D64}"/>
              </a:ext>
            </a:extLst>
          </p:cNvPr>
          <p:cNvSpPr txBox="1"/>
          <p:nvPr/>
        </p:nvSpPr>
        <p:spPr>
          <a:xfrm>
            <a:off x="1571626" y="684213"/>
            <a:ext cx="5926622" cy="452431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lang="en-GB" dirty="0"/>
              <a:t>Includes: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/>
              <a:t>Figures are historic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/>
              <a:t>Figures can be out of date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/>
              <a:t>Doesn’t take market factors into consideration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/>
              <a:t>No account of inflation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/>
              <a:t>Doesn’t show the WHY in the trends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/>
              <a:t>Doesn’t take the market and external factors into account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/>
              <a:t>Different companies use different accountancy methods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0" lvl="1">
              <a:defRPr/>
            </a:pPr>
            <a:endParaRPr lang="en-GB" dirty="0"/>
          </a:p>
          <a:p>
            <a:pPr marL="0" lvl="1">
              <a:defRPr/>
            </a:pPr>
            <a:endParaRPr lang="en-GB" dirty="0"/>
          </a:p>
          <a:p>
            <a:pPr marL="0" lvl="1">
              <a:defRPr/>
            </a:pPr>
            <a:endParaRPr lang="en-GB" u="sng" dirty="0"/>
          </a:p>
          <a:p>
            <a:pPr marL="0" lvl="1">
              <a:defRPr/>
            </a:pPr>
            <a:endParaRPr lang="en-GB" u="sng" dirty="0"/>
          </a:p>
          <a:p>
            <a:pPr marL="0" lvl="1">
              <a:defRPr/>
            </a:pPr>
            <a:endParaRPr lang="en-GB" u="sng" dirty="0"/>
          </a:p>
          <a:p>
            <a:pPr marL="0" lvl="1">
              <a:defRPr/>
            </a:pPr>
            <a:endParaRPr lang="en-GB" u="sng" dirty="0"/>
          </a:p>
          <a:p>
            <a:pPr marL="0" lvl="1">
              <a:defRPr/>
            </a:pPr>
            <a:endParaRPr lang="en-GB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DA96A4-95FB-48F1-A73C-F0582FEB2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939" y="451055"/>
            <a:ext cx="7522028" cy="571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162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36B363-C1B3-4EEB-A588-EC663AD698AF}"/>
              </a:ext>
            </a:extLst>
          </p:cNvPr>
          <p:cNvSpPr/>
          <p:nvPr/>
        </p:nvSpPr>
        <p:spPr>
          <a:xfrm>
            <a:off x="1676400" y="670360"/>
            <a:ext cx="8839200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000" u="sng" dirty="0"/>
              <a:t>Decision criteria for tendering</a:t>
            </a:r>
          </a:p>
          <a:p>
            <a:pPr marL="266700" indent="-266700">
              <a:buFont typeface="Arial" panose="020B0604020202020204" pitchFamily="34" charset="0"/>
              <a:buChar char="•"/>
              <a:defRPr/>
            </a:pPr>
            <a:r>
              <a:rPr lang="en-GB" dirty="0"/>
              <a:t>Refers to ‘what supplier(s) are best to be awarded the contract/ scope of work</a:t>
            </a:r>
          </a:p>
          <a:p>
            <a:pPr>
              <a:defRPr/>
            </a:pPr>
            <a:endParaRPr lang="en-GB" sz="2000" dirty="0"/>
          </a:p>
          <a:p>
            <a:pPr>
              <a:defRPr/>
            </a:pPr>
            <a:r>
              <a:rPr lang="en-GB" sz="2000" u="sng" dirty="0"/>
              <a:t>Financial reports and supplier financial stability </a:t>
            </a:r>
            <a:r>
              <a:rPr lang="en-GB" dirty="0"/>
              <a:t>Why assess supplier financial reports</a:t>
            </a:r>
          </a:p>
          <a:p>
            <a:pPr marL="809625" lvl="1" indent="-361950">
              <a:buFont typeface="Arial" panose="020B0604020202020204" pitchFamily="34" charset="0"/>
              <a:buChar char="•"/>
              <a:defRPr/>
            </a:pPr>
            <a:r>
              <a:rPr lang="en-GB" dirty="0"/>
              <a:t>Provides indication of fair pricing (revenue)</a:t>
            </a:r>
          </a:p>
          <a:p>
            <a:pPr marL="809625" lvl="1" indent="-361950">
              <a:buFont typeface="Arial" panose="020B0604020202020204" pitchFamily="34" charset="0"/>
              <a:buChar char="•"/>
              <a:defRPr/>
            </a:pPr>
            <a:r>
              <a:rPr lang="en-GB" dirty="0"/>
              <a:t>Continuity of supply (cash)</a:t>
            </a:r>
          </a:p>
          <a:p>
            <a:pPr marL="809625" lvl="1" indent="-361950">
              <a:buFont typeface="Arial" panose="020B0604020202020204" pitchFamily="34" charset="0"/>
              <a:buChar char="•"/>
              <a:defRPr/>
            </a:pPr>
            <a:r>
              <a:rPr lang="en-GB" dirty="0"/>
              <a:t>Minimised risk (profitability and cash)</a:t>
            </a:r>
          </a:p>
          <a:p>
            <a:pPr>
              <a:defRPr/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defRPr/>
            </a:pPr>
            <a:endParaRPr lang="en-GB" sz="2000" dirty="0"/>
          </a:p>
          <a:p>
            <a:pPr>
              <a:defRPr/>
            </a:pPr>
            <a:endParaRPr lang="en-GB" sz="2000" dirty="0"/>
          </a:p>
          <a:p>
            <a:pPr>
              <a:defRPr/>
            </a:pPr>
            <a:endParaRPr lang="en-GB" sz="2000" dirty="0"/>
          </a:p>
        </p:txBody>
      </p:sp>
      <p:sp>
        <p:nvSpPr>
          <p:cNvPr id="51203" name="Rectangle 1">
            <a:extLst>
              <a:ext uri="{FF2B5EF4-FFF2-40B4-BE49-F238E27FC236}">
                <a16:creationId xmlns:a16="http://schemas.microsoft.com/office/drawing/2014/main" id="{E169B501-C7F5-44B3-B189-26C55D1AD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133364"/>
            <a:ext cx="8839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/>
              <a:t>Possible indicators of financial instability for vendors that could be used include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dirty="0"/>
              <a:t>Reduced quality/ performance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dirty="0"/>
              <a:t>Grapevine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dirty="0"/>
              <a:t>Better credit terms/ payment in advance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dirty="0"/>
              <a:t>Turnover of staff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5C3596B1-78CA-415C-8E9F-7A78482F4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40404"/>
            <a:ext cx="8963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9625" indent="-352425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Reports used to get information (being discussed in more detail after credit agency section)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/>
              <a:t>Profit and loss account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/>
              <a:t>Balance sheet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/>
              <a:t>Cash flow statement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7D368E-CDE2-46DC-A2FE-422CE87E085B}"/>
              </a:ext>
            </a:extLst>
          </p:cNvPr>
          <p:cNvSpPr txBox="1"/>
          <p:nvPr/>
        </p:nvSpPr>
        <p:spPr>
          <a:xfrm>
            <a:off x="1524000" y="725488"/>
            <a:ext cx="9144000" cy="3694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GB" u="sng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Tie-in due to financial risk element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Assess financial stability of organisations using information such as</a:t>
            </a:r>
          </a:p>
          <a:p>
            <a:pPr marL="542925" indent="-276225">
              <a:buFont typeface="Arial" panose="020B0604020202020204" pitchFamily="34" charset="0"/>
              <a:buChar char="•"/>
              <a:defRPr/>
            </a:pPr>
            <a:r>
              <a:rPr lang="en-GB" dirty="0"/>
              <a:t>Financial reports (agency conducts analysis rather than buying organisation)</a:t>
            </a:r>
          </a:p>
          <a:p>
            <a:pPr marL="542925" indent="-276225">
              <a:buFont typeface="Arial" panose="020B0604020202020204" pitchFamily="34" charset="0"/>
              <a:buChar char="•"/>
              <a:defRPr/>
            </a:pPr>
            <a:r>
              <a:rPr lang="en-GB" dirty="0"/>
              <a:t>Lenders</a:t>
            </a:r>
          </a:p>
          <a:p>
            <a:pPr marL="542925" indent="-276225">
              <a:buFont typeface="Arial" panose="020B0604020202020204" pitchFamily="34" charset="0"/>
              <a:buChar char="•"/>
              <a:defRPr/>
            </a:pPr>
            <a:r>
              <a:rPr lang="en-GB" dirty="0"/>
              <a:t>Creditors</a:t>
            </a:r>
          </a:p>
          <a:p>
            <a:pPr marL="542925" indent="-276225">
              <a:buFont typeface="Arial" panose="020B0604020202020204" pitchFamily="34" charset="0"/>
              <a:buChar char="•"/>
              <a:defRPr/>
            </a:pPr>
            <a:r>
              <a:rPr lang="en-GB" dirty="0"/>
              <a:t>Public information </a:t>
            </a:r>
          </a:p>
          <a:p>
            <a:pPr marL="542925" indent="-276225">
              <a:buFont typeface="Arial" panose="020B0604020202020204" pitchFamily="34" charset="0"/>
              <a:buChar char="•"/>
              <a:defRPr/>
            </a:pPr>
            <a:r>
              <a:rPr lang="en-GB" dirty="0"/>
              <a:t>Court judgements</a:t>
            </a:r>
          </a:p>
          <a:p>
            <a:pPr marL="542925" indent="-276225">
              <a:buFont typeface="Arial" panose="020B0604020202020204" pitchFamily="34" charset="0"/>
              <a:buChar char="•"/>
              <a:defRPr/>
            </a:pPr>
            <a:r>
              <a:rPr lang="en-GB" dirty="0"/>
              <a:t>Cybersecurity threats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To reduce this risk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Multiple sourcing strategies could be used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Hold stocks and buy in small quantities 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574F1186-2402-4A48-9FAE-37ACB07EF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825" y="122239"/>
            <a:ext cx="8586788" cy="7524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br>
              <a:rPr lang="en-GB" altLang="en-US" sz="2000" dirty="0"/>
            </a:br>
            <a:r>
              <a:rPr lang="en-GB" sz="2000" u="sng" dirty="0">
                <a:solidFill>
                  <a:schemeClr val="tx1"/>
                </a:solidFill>
              </a:rPr>
              <a:t>The role of credit rating agencies </a:t>
            </a:r>
            <a:endParaRPr lang="en-GB" altLang="en-US" sz="2000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22E92F53-04DF-446D-B692-164211CD3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826" y="122239"/>
            <a:ext cx="9020175" cy="7524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GB" altLang="en-US" sz="2000" u="sng" dirty="0">
                <a:solidFill>
                  <a:schemeClr val="tx1"/>
                </a:solidFill>
              </a:rPr>
              <a:t>Financial statements such as the P&amp;L, balance sheet and cash flow</a:t>
            </a:r>
            <a:endParaRPr lang="en-GB" altLang="en-US" sz="2000" u="sng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6C7DCB-BF42-4C14-BC5A-DFCF9236B7F9}"/>
              </a:ext>
            </a:extLst>
          </p:cNvPr>
          <p:cNvSpPr txBox="1"/>
          <p:nvPr/>
        </p:nvSpPr>
        <p:spPr>
          <a:xfrm>
            <a:off x="1581151" y="800100"/>
            <a:ext cx="7599363" cy="2370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u="sng" dirty="0"/>
              <a:t>Profit and Loss Account (or income statement)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Focuses on supplier’s revenues, costs and expenses within a financial period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Profitability an important criteria to asses (risk of too much or too little)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>
              <a:defRPr/>
            </a:pPr>
            <a:endParaRPr lang="en-GB" sz="2000" dirty="0"/>
          </a:p>
        </p:txBody>
      </p:sp>
      <p:sp>
        <p:nvSpPr>
          <p:cNvPr id="55300" name="Rectangle 5">
            <a:extLst>
              <a:ext uri="{FF2B5EF4-FFF2-40B4-BE49-F238E27FC236}">
                <a16:creationId xmlns:a16="http://schemas.microsoft.com/office/drawing/2014/main" id="{70649B52-0EF9-4C66-896D-886402A5C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8564" y="5467351"/>
            <a:ext cx="5805487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</p:txBody>
      </p:sp>
      <p:pic>
        <p:nvPicPr>
          <p:cNvPr id="55301" name="Picture 6">
            <a:extLst>
              <a:ext uri="{FF2B5EF4-FFF2-40B4-BE49-F238E27FC236}">
                <a16:creationId xmlns:a16="http://schemas.microsoft.com/office/drawing/2014/main" id="{DD310A70-1F22-4138-9B90-D778EAF5F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976" y="1647826"/>
            <a:ext cx="4137025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2" name="TextBox 7">
            <a:extLst>
              <a:ext uri="{FF2B5EF4-FFF2-40B4-BE49-F238E27FC236}">
                <a16:creationId xmlns:a16="http://schemas.microsoft.com/office/drawing/2014/main" id="{494DE0D1-A59E-4D5A-A021-81400ADD5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3826" y="2919414"/>
            <a:ext cx="3725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/>
              <a:t>Very important to know the P&amp;L structure to calculate ratios!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Box 1">
            <a:extLst>
              <a:ext uri="{FF2B5EF4-FFF2-40B4-BE49-F238E27FC236}">
                <a16:creationId xmlns:a16="http://schemas.microsoft.com/office/drawing/2014/main" id="{E84B74B7-64DB-4447-81AC-95418AEF6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151" y="800100"/>
            <a:ext cx="48863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u="sng"/>
              <a:t>Balance sheet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000"/>
              <a:t>Suppliers’ financial position </a:t>
            </a:r>
            <a:r>
              <a:rPr lang="en-GB" altLang="en-US" sz="2000" u="sng"/>
              <a:t>at a point in time</a:t>
            </a:r>
            <a:endParaRPr lang="en-GB" altLang="en-US" sz="2000"/>
          </a:p>
          <a:p>
            <a:pPr>
              <a:spcBef>
                <a:spcPct val="0"/>
              </a:spcBef>
              <a:buFontTx/>
              <a:buNone/>
            </a:pPr>
            <a:endParaRPr lang="en-GB" altLang="en-US" sz="2000"/>
          </a:p>
        </p:txBody>
      </p:sp>
      <p:sp>
        <p:nvSpPr>
          <p:cNvPr id="57348" name="Rectangle 5">
            <a:extLst>
              <a:ext uri="{FF2B5EF4-FFF2-40B4-BE49-F238E27FC236}">
                <a16:creationId xmlns:a16="http://schemas.microsoft.com/office/drawing/2014/main" id="{744659A1-AFB6-43BC-8394-45BB8C8B1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8564" y="5467351"/>
            <a:ext cx="5805487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C9135F-A515-42C1-980B-54BE1DEB2194}"/>
              </a:ext>
            </a:extLst>
          </p:cNvPr>
          <p:cNvSpPr txBox="1"/>
          <p:nvPr/>
        </p:nvSpPr>
        <p:spPr>
          <a:xfrm>
            <a:off x="7035801" y="2413000"/>
            <a:ext cx="3725863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/>
              <a:t>Very important to know the Balance sheet structure to calculate ratios!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u="sng" dirty="0"/>
              <a:t>Note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Current - &lt; 12 months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Accounts receivables – Debtors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Accounts payable - Creditors</a:t>
            </a:r>
          </a:p>
        </p:txBody>
      </p:sp>
      <p:pic>
        <p:nvPicPr>
          <p:cNvPr id="57350" name="Picture 3" descr="Figure_0213.png">
            <a:extLst>
              <a:ext uri="{FF2B5EF4-FFF2-40B4-BE49-F238E27FC236}">
                <a16:creationId xmlns:a16="http://schemas.microsoft.com/office/drawing/2014/main" id="{A0F8144D-EC7F-4DC6-B4AD-262D228B07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720850"/>
            <a:ext cx="5254625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215EE9BE-A3A7-4341-BF0A-0B5AF8336E0E}"/>
              </a:ext>
            </a:extLst>
          </p:cNvPr>
          <p:cNvSpPr txBox="1">
            <a:spLocks/>
          </p:cNvSpPr>
          <p:nvPr/>
        </p:nvSpPr>
        <p:spPr>
          <a:xfrm>
            <a:off x="1647826" y="122239"/>
            <a:ext cx="9020175" cy="752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9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GB" altLang="en-US" sz="2000" u="sng" dirty="0">
                <a:solidFill>
                  <a:schemeClr val="tx1"/>
                </a:solidFill>
              </a:rPr>
              <a:t>Financial statements such as the P&amp;L, balance sheet and cash flow</a:t>
            </a:r>
            <a:endParaRPr lang="en-GB" altLang="en-US" sz="20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C5B40B-E349-48D7-B947-B100D7383970}"/>
              </a:ext>
            </a:extLst>
          </p:cNvPr>
          <p:cNvSpPr txBox="1"/>
          <p:nvPr/>
        </p:nvSpPr>
        <p:spPr>
          <a:xfrm>
            <a:off x="1581151" y="800101"/>
            <a:ext cx="5237163" cy="1262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u="sng" dirty="0"/>
              <a:t>Cash flow statement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Shows how well a company is managing their cash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Cash is </a:t>
            </a:r>
            <a:r>
              <a:rPr lang="en-GB" u="sng" dirty="0"/>
              <a:t>not</a:t>
            </a:r>
            <a:r>
              <a:rPr lang="en-GB" dirty="0"/>
              <a:t> profit</a:t>
            </a:r>
          </a:p>
          <a:p>
            <a:pPr>
              <a:defRPr/>
            </a:pPr>
            <a:endParaRPr lang="en-GB" sz="2000" dirty="0"/>
          </a:p>
        </p:txBody>
      </p:sp>
      <p:sp>
        <p:nvSpPr>
          <p:cNvPr id="59396" name="Rectangle 5">
            <a:extLst>
              <a:ext uri="{FF2B5EF4-FFF2-40B4-BE49-F238E27FC236}">
                <a16:creationId xmlns:a16="http://schemas.microsoft.com/office/drawing/2014/main" id="{7138BBA2-620C-4B08-A040-76E9A62C6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8564" y="5467351"/>
            <a:ext cx="5805487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59397" name="TextBox 7">
            <a:extLst>
              <a:ext uri="{FF2B5EF4-FFF2-40B4-BE49-F238E27FC236}">
                <a16:creationId xmlns:a16="http://schemas.microsoft.com/office/drawing/2014/main" id="{32E3914F-2A95-4F54-9ECA-470C03B50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4376" y="1411288"/>
            <a:ext cx="3725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Very important to know what is in a cash flow statement</a:t>
            </a:r>
          </a:p>
        </p:txBody>
      </p:sp>
      <p:pic>
        <p:nvPicPr>
          <p:cNvPr id="59398" name="Picture 4" descr="Cash Flow Statement Template - Download Free Excel Template">
            <a:extLst>
              <a:ext uri="{FF2B5EF4-FFF2-40B4-BE49-F238E27FC236}">
                <a16:creationId xmlns:a16="http://schemas.microsoft.com/office/drawing/2014/main" id="{C3C58530-D540-49F5-8056-3E717EECB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2457451"/>
            <a:ext cx="4325938" cy="261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9" name="Picture 2">
            <a:extLst>
              <a:ext uri="{FF2B5EF4-FFF2-40B4-BE49-F238E27FC236}">
                <a16:creationId xmlns:a16="http://schemas.microsoft.com/office/drawing/2014/main" id="{2B0819E7-85CB-4202-B873-CD85849D8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763" y="2393950"/>
            <a:ext cx="4576762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2">
            <a:extLst>
              <a:ext uri="{FF2B5EF4-FFF2-40B4-BE49-F238E27FC236}">
                <a16:creationId xmlns:a16="http://schemas.microsoft.com/office/drawing/2014/main" id="{0E3E1555-B422-42E0-BC50-3575E7E84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825" y="0"/>
            <a:ext cx="9020175" cy="7524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br>
              <a:rPr lang="en-GB" altLang="en-US" sz="2000" dirty="0"/>
            </a:br>
            <a:r>
              <a:rPr lang="en-GB" altLang="en-US" sz="2000" u="sng" dirty="0">
                <a:solidFill>
                  <a:schemeClr val="tx1"/>
                </a:solidFill>
              </a:rPr>
              <a:t>Financial statements such as the P&amp;L, balance sheet and cash flow</a:t>
            </a:r>
            <a:endParaRPr lang="en-GB" altLang="en-US" sz="20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>
            <a:extLst>
              <a:ext uri="{FF2B5EF4-FFF2-40B4-BE49-F238E27FC236}">
                <a16:creationId xmlns:a16="http://schemas.microsoft.com/office/drawing/2014/main" id="{096608CD-4906-4CA1-A24A-6A5C83C0F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8564" y="5467351"/>
            <a:ext cx="5805487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817662-E759-46F8-B65F-DE9F1F73C3B5}"/>
              </a:ext>
            </a:extLst>
          </p:cNvPr>
          <p:cNvSpPr txBox="1"/>
          <p:nvPr/>
        </p:nvSpPr>
        <p:spPr>
          <a:xfrm>
            <a:off x="1581151" y="855663"/>
            <a:ext cx="9009063" cy="4800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Don’t get bogged down into the detail but understand </a:t>
            </a:r>
            <a:r>
              <a:rPr lang="en-GB" i="1" dirty="0"/>
              <a:t>why</a:t>
            </a:r>
            <a:r>
              <a:rPr lang="en-GB" dirty="0"/>
              <a:t> they are being calculated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Ratio comparisons will be helpful to compare financial results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Between suppliers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The same supplier over a period of time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0" lvl="1">
              <a:defRPr/>
            </a:pPr>
            <a:r>
              <a:rPr lang="en-GB" dirty="0"/>
              <a:t>Always remember that one of the purposes of the exercise it to highlight financial supplier risk</a:t>
            </a:r>
          </a:p>
          <a:p>
            <a:pPr marL="0" lvl="1">
              <a:defRPr/>
            </a:pPr>
            <a:endParaRPr lang="en-GB" dirty="0"/>
          </a:p>
          <a:p>
            <a:pPr marL="0" lvl="1">
              <a:defRPr/>
            </a:pPr>
            <a:r>
              <a:rPr lang="en-GB" u="sng" dirty="0"/>
              <a:t>Profitability ratios</a:t>
            </a:r>
          </a:p>
          <a:p>
            <a:pPr marL="0" lvl="1">
              <a:defRPr/>
            </a:pPr>
            <a:endParaRPr lang="en-GB" u="sng" dirty="0"/>
          </a:p>
          <a:p>
            <a:pPr marL="0" lvl="1">
              <a:defRPr/>
            </a:pPr>
            <a:endParaRPr lang="en-GB" u="sng" dirty="0"/>
          </a:p>
          <a:p>
            <a:pPr marL="0" lvl="1">
              <a:defRPr/>
            </a:pPr>
            <a:endParaRPr lang="en-GB" u="sng" dirty="0"/>
          </a:p>
          <a:p>
            <a:pPr marL="0" lvl="1">
              <a:defRPr/>
            </a:pPr>
            <a:endParaRPr lang="en-GB" u="sng" dirty="0"/>
          </a:p>
          <a:p>
            <a:pPr marL="0" lvl="1">
              <a:defRPr/>
            </a:pPr>
            <a:endParaRPr lang="en-GB" u="sng" dirty="0"/>
          </a:p>
          <a:p>
            <a:pPr marL="0" lvl="1">
              <a:defRPr/>
            </a:pPr>
            <a:endParaRPr lang="en-GB" u="sng" dirty="0"/>
          </a:p>
          <a:p>
            <a:pPr marL="0" lvl="1">
              <a:defRPr/>
            </a:pPr>
            <a:r>
              <a:rPr lang="en-GB" dirty="0"/>
              <a:t>This is why you need to know what is </a:t>
            </a:r>
            <a:r>
              <a:rPr lang="en-GB" i="1" dirty="0"/>
              <a:t>in</a:t>
            </a:r>
            <a:r>
              <a:rPr lang="en-GB" dirty="0"/>
              <a:t> revenue, operating income etc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Information in the P&amp;L account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e.g. What would happen to the gross profit margin ratio is costs of goods increased?</a:t>
            </a:r>
          </a:p>
        </p:txBody>
      </p:sp>
      <p:pic>
        <p:nvPicPr>
          <p:cNvPr id="61445" name="Picture 9">
            <a:extLst>
              <a:ext uri="{FF2B5EF4-FFF2-40B4-BE49-F238E27FC236}">
                <a16:creationId xmlns:a16="http://schemas.microsoft.com/office/drawing/2014/main" id="{2496512D-5A9F-4E82-A8F6-6B5A8855B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64" y="2987676"/>
            <a:ext cx="4687887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2">
            <a:extLst>
              <a:ext uri="{FF2B5EF4-FFF2-40B4-BE49-F238E27FC236}">
                <a16:creationId xmlns:a16="http://schemas.microsoft.com/office/drawing/2014/main" id="{50D59C9D-DEA6-4405-AA8A-1FCD20AEB094}"/>
              </a:ext>
            </a:extLst>
          </p:cNvPr>
          <p:cNvSpPr txBox="1">
            <a:spLocks/>
          </p:cNvSpPr>
          <p:nvPr/>
        </p:nvSpPr>
        <p:spPr bwMode="auto">
          <a:xfrm>
            <a:off x="1647826" y="0"/>
            <a:ext cx="9020175" cy="7524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6pPr>
            <a:lvl7pPr marL="9144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br>
              <a:rPr lang="en-GB" altLang="en-US" sz="2000" b="0" kern="0" dirty="0"/>
            </a:br>
            <a:r>
              <a:rPr lang="en-GB" altLang="en-US" sz="2000" b="0" u="sng" kern="0" dirty="0">
                <a:solidFill>
                  <a:schemeClr val="tx1"/>
                </a:solidFill>
              </a:rPr>
              <a:t>Measures and ratios of profitability, liquidity, gearing &amp; investment – </a:t>
            </a:r>
            <a:r>
              <a:rPr lang="en-GB" altLang="en-US" sz="2000" b="0" u="sng" kern="0" dirty="0">
                <a:solidFill>
                  <a:srgbClr val="FF0000"/>
                </a:solidFill>
              </a:rPr>
              <a:t>Important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>
            <a:extLst>
              <a:ext uri="{FF2B5EF4-FFF2-40B4-BE49-F238E27FC236}">
                <a16:creationId xmlns:a16="http://schemas.microsoft.com/office/drawing/2014/main" id="{DD9080F2-51E2-4E06-A1B5-848FE2B3B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8564" y="5467351"/>
            <a:ext cx="5805487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FEF94F-59BC-47DF-A89F-D8F456B0B788}"/>
              </a:ext>
            </a:extLst>
          </p:cNvPr>
          <p:cNvSpPr txBox="1"/>
          <p:nvPr/>
        </p:nvSpPr>
        <p:spPr>
          <a:xfrm>
            <a:off x="1571626" y="683955"/>
            <a:ext cx="8983293" cy="53553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lang="en-GB" u="sng" dirty="0"/>
              <a:t>Liquidity (cash – short term) ratios</a:t>
            </a:r>
          </a:p>
          <a:p>
            <a:pPr marL="0" lvl="1">
              <a:defRPr/>
            </a:pPr>
            <a:endParaRPr lang="en-GB" u="sng" dirty="0"/>
          </a:p>
          <a:p>
            <a:pPr marL="0" lvl="1">
              <a:defRPr/>
            </a:pPr>
            <a:endParaRPr lang="en-GB" u="sng" dirty="0"/>
          </a:p>
          <a:p>
            <a:pPr marL="0" lvl="1">
              <a:defRPr/>
            </a:pPr>
            <a:endParaRPr lang="en-GB" u="sng" dirty="0"/>
          </a:p>
          <a:p>
            <a:pPr marL="0" lvl="1">
              <a:defRPr/>
            </a:pPr>
            <a:endParaRPr lang="en-GB" u="sng" dirty="0"/>
          </a:p>
          <a:p>
            <a:pPr marL="0" lvl="1">
              <a:defRPr/>
            </a:pPr>
            <a:endParaRPr lang="en-GB" u="sng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Measures how well the company is handling their cash </a:t>
            </a:r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Information in the balance sheet</a:t>
            </a:r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Need current assets to cover current liabilities</a:t>
            </a:r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Stock taken into account as some industries have stock less liquid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Reminder – need to know what is </a:t>
            </a:r>
            <a:r>
              <a:rPr lang="en-GB" i="1" dirty="0"/>
              <a:t>in</a:t>
            </a:r>
            <a:r>
              <a:rPr lang="en-GB" dirty="0"/>
              <a:t> current assets, liabilities etc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0" lvl="1">
              <a:defRPr/>
            </a:pPr>
            <a:r>
              <a:rPr lang="en-GB" u="sng" dirty="0"/>
              <a:t>Liquidity (long term ratios)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Non current liabilities (long term liabilities/ total equity + current liabilities) x 100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Another way to put it is </a:t>
            </a:r>
          </a:p>
          <a:p>
            <a:pPr marL="361950" lvl="2" indent="-180975">
              <a:buFont typeface="Arial" panose="020B0604020202020204" pitchFamily="34" charset="0"/>
              <a:buChar char="•"/>
              <a:defRPr/>
            </a:pPr>
            <a:r>
              <a:rPr lang="en-GB" dirty="0"/>
              <a:t>All liabilities – current liabilities/current assets + fixed assets + share capital</a:t>
            </a:r>
          </a:p>
          <a:p>
            <a:pPr marL="819150" lvl="3" indent="-180975">
              <a:buFont typeface="Arial" panose="020B0604020202020204" pitchFamily="34" charset="0"/>
              <a:buChar char="•"/>
              <a:defRPr/>
            </a:pPr>
            <a:r>
              <a:rPr lang="en-GB" dirty="0"/>
              <a:t>Or simply  - what the company owes over the long term/ what the company is worth </a:t>
            </a:r>
          </a:p>
          <a:p>
            <a:pPr marL="266700" lvl="2" indent="-266700">
              <a:buFont typeface="Arial" panose="020B0604020202020204" pitchFamily="34" charset="0"/>
              <a:buChar char="•"/>
              <a:defRPr/>
            </a:pPr>
            <a:r>
              <a:rPr lang="en-GB" dirty="0"/>
              <a:t>High gearing shows a high level of long term debt – think of it like mortgage/ house value</a:t>
            </a:r>
          </a:p>
          <a:p>
            <a:pPr marL="2552700" lvl="7" indent="-266700">
              <a:buFont typeface="Arial" panose="020B0604020202020204" pitchFamily="34" charset="0"/>
              <a:buChar char="•"/>
              <a:defRPr/>
            </a:pPr>
            <a:r>
              <a:rPr lang="en-GB" dirty="0"/>
              <a:t>High gearing = high risk!</a:t>
            </a:r>
          </a:p>
        </p:txBody>
      </p:sp>
      <p:pic>
        <p:nvPicPr>
          <p:cNvPr id="63493" name="Picture 1">
            <a:extLst>
              <a:ext uri="{FF2B5EF4-FFF2-40B4-BE49-F238E27FC236}">
                <a16:creationId xmlns:a16="http://schemas.microsoft.com/office/drawing/2014/main" id="{73E24719-F88D-4311-B64E-EAE084F59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0" y="1028701"/>
            <a:ext cx="4986338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4" name="TextBox 2">
            <a:extLst>
              <a:ext uri="{FF2B5EF4-FFF2-40B4-BE49-F238E27FC236}">
                <a16:creationId xmlns:a16="http://schemas.microsoft.com/office/drawing/2014/main" id="{08183001-0B91-4FDD-8EEB-372E2CBE0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1" y="1347789"/>
            <a:ext cx="646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accent2"/>
                </a:solidFill>
              </a:rPr>
              <a:t>2:1</a:t>
            </a:r>
          </a:p>
        </p:txBody>
      </p:sp>
      <p:sp>
        <p:nvSpPr>
          <p:cNvPr id="63495" name="TextBox 7">
            <a:extLst>
              <a:ext uri="{FF2B5EF4-FFF2-40B4-BE49-F238E27FC236}">
                <a16:creationId xmlns:a16="http://schemas.microsoft.com/office/drawing/2014/main" id="{CCEE90E7-6B1E-4531-816C-7D400BF45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5176" y="1843089"/>
            <a:ext cx="6461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accent2"/>
                </a:solidFill>
              </a:rPr>
              <a:t>1:1</a:t>
            </a:r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7E24475D-ECCE-4A49-8EAE-583B99331295}"/>
              </a:ext>
            </a:extLst>
          </p:cNvPr>
          <p:cNvSpPr/>
          <p:nvPr/>
        </p:nvSpPr>
        <p:spPr bwMode="auto">
          <a:xfrm>
            <a:off x="6286500" y="1457325"/>
            <a:ext cx="800100" cy="228600"/>
          </a:xfrm>
          <a:prstGeom prst="mathMultiply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1" name="Multiplication Sign 10">
            <a:extLst>
              <a:ext uri="{FF2B5EF4-FFF2-40B4-BE49-F238E27FC236}">
                <a16:creationId xmlns:a16="http://schemas.microsoft.com/office/drawing/2014/main" id="{06B27073-7861-4374-9B51-5C64ECBDE37E}"/>
              </a:ext>
            </a:extLst>
          </p:cNvPr>
          <p:cNvSpPr/>
          <p:nvPr/>
        </p:nvSpPr>
        <p:spPr bwMode="auto">
          <a:xfrm>
            <a:off x="6243638" y="1933575"/>
            <a:ext cx="800100" cy="228600"/>
          </a:xfrm>
          <a:prstGeom prst="mathMultiply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4F5F3EC0-1960-4739-B16C-8D176EDEC84B}"/>
              </a:ext>
            </a:extLst>
          </p:cNvPr>
          <p:cNvSpPr txBox="1">
            <a:spLocks/>
          </p:cNvSpPr>
          <p:nvPr/>
        </p:nvSpPr>
        <p:spPr bwMode="auto">
          <a:xfrm>
            <a:off x="1647826" y="0"/>
            <a:ext cx="9020175" cy="7524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6pPr>
            <a:lvl7pPr marL="9144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br>
              <a:rPr lang="en-GB" altLang="en-US" sz="2000" b="0" kern="0" dirty="0"/>
            </a:br>
            <a:r>
              <a:rPr lang="en-GB" altLang="en-US" sz="2000" b="0" u="sng" kern="0" dirty="0">
                <a:solidFill>
                  <a:schemeClr val="tx1"/>
                </a:solidFill>
              </a:rPr>
              <a:t>Measures and ratios of profitability, liquidity, gearing &amp; investment – </a:t>
            </a:r>
            <a:r>
              <a:rPr lang="en-GB" altLang="en-US" sz="2000" b="0" u="sng" kern="0" dirty="0">
                <a:solidFill>
                  <a:srgbClr val="FF0000"/>
                </a:solidFill>
              </a:rPr>
              <a:t>Important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>
            <a:extLst>
              <a:ext uri="{FF2B5EF4-FFF2-40B4-BE49-F238E27FC236}">
                <a16:creationId xmlns:a16="http://schemas.microsoft.com/office/drawing/2014/main" id="{0F34F122-B7AD-4A81-9444-63B5EF8B6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8564" y="5467351"/>
            <a:ext cx="5805487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78093C6E-4C01-4FD4-81CC-D8E770E5FCFB}"/>
              </a:ext>
            </a:extLst>
          </p:cNvPr>
          <p:cNvSpPr txBox="1">
            <a:spLocks/>
          </p:cNvSpPr>
          <p:nvPr/>
        </p:nvSpPr>
        <p:spPr bwMode="auto">
          <a:xfrm>
            <a:off x="1647826" y="0"/>
            <a:ext cx="9020175" cy="7524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6pPr>
            <a:lvl7pPr marL="9144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br>
              <a:rPr lang="en-GB" altLang="en-US" sz="2000" b="0" kern="0" dirty="0"/>
            </a:br>
            <a:r>
              <a:rPr lang="en-GB" altLang="en-US" sz="2000" b="0" u="sng" kern="0" dirty="0">
                <a:solidFill>
                  <a:schemeClr val="tx1"/>
                </a:solidFill>
              </a:rPr>
              <a:t>Measures and ratios of profitability, liquidity, gearing &amp; investment</a:t>
            </a:r>
            <a:endParaRPr lang="en-GB" altLang="en-US" sz="2000" b="0" u="sng" kern="0" dirty="0">
              <a:solidFill>
                <a:srgbClr val="FF0000"/>
              </a:solidFill>
            </a:endParaRPr>
          </a:p>
        </p:txBody>
      </p:sp>
      <p:sp>
        <p:nvSpPr>
          <p:cNvPr id="65540" name="TextBox 6">
            <a:extLst>
              <a:ext uri="{FF2B5EF4-FFF2-40B4-BE49-F238E27FC236}">
                <a16:creationId xmlns:a16="http://schemas.microsoft.com/office/drawing/2014/main" id="{E950B288-7B2B-4065-A442-98BEB891D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5" y="684213"/>
            <a:ext cx="1816100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>
              <a:spcBef>
                <a:spcPct val="0"/>
              </a:spcBef>
              <a:buNone/>
            </a:pPr>
            <a:r>
              <a:rPr lang="en-GB" altLang="en-US" u="sng" dirty="0"/>
              <a:t>Investment ratios</a:t>
            </a:r>
          </a:p>
          <a:p>
            <a:pPr marL="0" lvl="1">
              <a:spcBef>
                <a:spcPct val="0"/>
              </a:spcBef>
              <a:buNone/>
            </a:pPr>
            <a:endParaRPr lang="en-GB" altLang="en-US" dirty="0"/>
          </a:p>
          <a:p>
            <a:pPr marL="0" lvl="1">
              <a:spcBef>
                <a:spcPct val="0"/>
              </a:spcBef>
              <a:buNone/>
            </a:pPr>
            <a:endParaRPr lang="en-GB" altLang="en-US" u="sng" dirty="0"/>
          </a:p>
          <a:p>
            <a:pPr marL="0" lvl="1">
              <a:spcBef>
                <a:spcPct val="0"/>
              </a:spcBef>
              <a:buNone/>
            </a:pPr>
            <a:endParaRPr lang="en-GB" altLang="en-US" u="sng" dirty="0"/>
          </a:p>
          <a:p>
            <a:pPr marL="0" lvl="1">
              <a:spcBef>
                <a:spcPct val="0"/>
              </a:spcBef>
              <a:buNone/>
            </a:pPr>
            <a:endParaRPr lang="en-GB" altLang="en-US" u="sng" dirty="0"/>
          </a:p>
          <a:p>
            <a:pPr marL="0" lvl="1">
              <a:spcBef>
                <a:spcPct val="0"/>
              </a:spcBef>
              <a:buNone/>
            </a:pPr>
            <a:endParaRPr lang="en-GB" altLang="en-US" u="sng" dirty="0"/>
          </a:p>
          <a:p>
            <a:pPr marL="0" lvl="1">
              <a:spcBef>
                <a:spcPct val="0"/>
              </a:spcBef>
              <a:buNone/>
            </a:pPr>
            <a:endParaRPr lang="en-GB" altLang="en-US" u="sng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946472-B294-48D9-B057-8F4687D3C107}"/>
              </a:ext>
            </a:extLst>
          </p:cNvPr>
          <p:cNvSpPr/>
          <p:nvPr/>
        </p:nvSpPr>
        <p:spPr>
          <a:xfrm>
            <a:off x="1571626" y="1100138"/>
            <a:ext cx="9096375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/>
              <a:t>Important to know how attractive a supplier is to investors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/>
              <a:t>Two ratios are focused on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dirty="0"/>
              <a:t>Dividend per share (how much dividends the company issues per share)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GB" dirty="0"/>
              <a:t>Profit/ Number of ordinary shares x 100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dirty="0"/>
              <a:t>Price to earning ratio (the amount of time ‘payback’ is received from investment)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GB" dirty="0"/>
              <a:t>Price of ordinary share/ earning per share x 100</a:t>
            </a:r>
          </a:p>
          <a:p>
            <a:pPr marL="360363" indent="-360363">
              <a:defRPr/>
            </a:pPr>
            <a:endParaRPr lang="en-GB" dirty="0"/>
          </a:p>
          <a:p>
            <a:pPr marL="360363" indent="-360363">
              <a:defRPr/>
            </a:pPr>
            <a:r>
              <a:rPr lang="en-GB" u="sng" dirty="0"/>
              <a:t>Note</a:t>
            </a:r>
          </a:p>
          <a:p>
            <a:pPr>
              <a:defRPr/>
            </a:pPr>
            <a:r>
              <a:rPr lang="en-GB" dirty="0"/>
              <a:t>In the exam you will likely not be presented with financial accounts and asked to do calculations, but you will need to understand</a:t>
            </a:r>
          </a:p>
          <a:p>
            <a:pPr marL="817563" lvl="1" indent="-360363">
              <a:buFont typeface="Arial" panose="020B0604020202020204" pitchFamily="34" charset="0"/>
              <a:buChar char="•"/>
              <a:defRPr/>
            </a:pPr>
            <a:r>
              <a:rPr lang="en-GB" i="1" dirty="0"/>
              <a:t>Why</a:t>
            </a:r>
            <a:r>
              <a:rPr lang="en-GB" dirty="0"/>
              <a:t> you are calculating the ratios</a:t>
            </a:r>
          </a:p>
          <a:p>
            <a:pPr marL="817563" lvl="1" indent="-360363">
              <a:buFont typeface="Arial" panose="020B0604020202020204" pitchFamily="34" charset="0"/>
              <a:buChar char="•"/>
              <a:defRPr/>
            </a:pPr>
            <a:r>
              <a:rPr lang="en-GB" i="1" dirty="0"/>
              <a:t>What</a:t>
            </a:r>
            <a:r>
              <a:rPr lang="en-GB" dirty="0"/>
              <a:t> is </a:t>
            </a:r>
            <a:r>
              <a:rPr lang="en-GB" i="1" dirty="0"/>
              <a:t>in</a:t>
            </a:r>
            <a:r>
              <a:rPr lang="en-GB" dirty="0"/>
              <a:t> the ratios </a:t>
            </a:r>
            <a:endParaRPr lang="en-GB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796</Words>
  <Application>Microsoft Office PowerPoint</Application>
  <PresentationFormat>Widescreen</PresentationFormat>
  <Paragraphs>140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CIPS Level 4 Diploma in Procurement and Supply</vt:lpstr>
      <vt:lpstr>PowerPoint Presentation</vt:lpstr>
      <vt:lpstr> The role of credit rating agencies </vt:lpstr>
      <vt:lpstr>Financial statements such as the P&amp;L, balance sheet and cash flow</vt:lpstr>
      <vt:lpstr>PowerPoint Presentation</vt:lpstr>
      <vt:lpstr> Financial statements such as the P&amp;L, balance sheet and cash flow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MCINTYRE, COLIN RICHARD (PGT)</dc:creator>
  <cp:lastModifiedBy>MCINTYRE, COLIN RICHARD (PGT)</cp:lastModifiedBy>
  <cp:revision>6</cp:revision>
  <dcterms:created xsi:type="dcterms:W3CDTF">2021-10-23T11:11:36Z</dcterms:created>
  <dcterms:modified xsi:type="dcterms:W3CDTF">2021-10-23T16:48:13Z</dcterms:modified>
</cp:coreProperties>
</file>