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70" r:id="rId2"/>
    <p:sldId id="438" r:id="rId3"/>
    <p:sldId id="472" r:id="rId4"/>
    <p:sldId id="473" r:id="rId5"/>
    <p:sldId id="471" r:id="rId6"/>
    <p:sldId id="25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CINTYRE, COLIN RICHARD (PGT)" initials="MCR(" lastIdx="1" clrIdx="0">
    <p:extLst>
      <p:ext uri="{19B8F6BF-5375-455C-9EA6-DF929625EA0E}">
        <p15:presenceInfo xmlns:p15="http://schemas.microsoft.com/office/powerpoint/2012/main" userId="S::t03crm16@abdn.ac.uk::6273e1aa-b693-469c-bb00-7354d77acc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A630BF-9545-44DC-8D65-9C84DCAC190E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FBF03-B88D-4EA0-B710-ADE092F907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56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1F7ABC-D275-48C9-95AB-EBA41F0A847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342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1F7ABC-D275-48C9-95AB-EBA41F0A847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951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8ACBC-7383-4B55-83D8-ED9622672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FAA663-8759-4F9F-94B3-997A198FEB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D52F66-50F4-412D-A932-EF4691B66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DD41-8D03-40F7-9956-4BC38204B4E8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47460-7241-4842-ADF0-4029B01BD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4CF10A-64F5-486D-ABEF-1F3279760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3421-8933-4BED-BC20-8F7EAD844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814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D6385-39A4-4AD8-9CA1-A33D624DE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BC5501-8532-4BBE-A49F-42513AC6E2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731608-8ACC-4C10-9DD3-0BDD40FC5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DD41-8D03-40F7-9956-4BC38204B4E8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05973-84A9-4B3A-BDEE-9A0C9390E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658DF-C9DC-4E50-8AED-A049307FB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3421-8933-4BED-BC20-8F7EAD844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861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5C3AE2-4F6D-4577-A963-A242204F15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7F33F7-27C6-4049-946E-9D3FA71A7A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D79C94-EA74-4524-8107-A5B9BA8F0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DD41-8D03-40F7-9956-4BC38204B4E8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FE119-2383-4FB7-B509-2AED883CB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22E17-2ADD-41F5-8C47-46EAB15ED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3421-8933-4BED-BC20-8F7EAD844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449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AB4C2-28CF-42B4-88A6-F29C4D279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77753-4E67-4B2A-906D-87118E294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08A2A-3A1F-4F3D-AD1A-2B409895B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DD41-8D03-40F7-9956-4BC38204B4E8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26ED0A-7FE5-475E-A5D2-7A6B13B44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540ED-FCE9-4B7F-8A4E-6EB91CD87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3421-8933-4BED-BC20-8F7EAD844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484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C9A21-86C7-4D2D-9C39-B4D444BB0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E2E2E-B860-42BC-AB21-C0B0C153C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2DF8E0-195C-4E64-93E4-C49948A02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DD41-8D03-40F7-9956-4BC38204B4E8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486DC-4209-44C2-82E3-B3ABE6BC7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4180C-BFB5-486E-AE8C-8135BFD18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3421-8933-4BED-BC20-8F7EAD844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979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82D26-79E8-4987-818B-F2D064021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4493-A71F-4DFE-9475-C9D83ED587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45C192-0F98-4222-A15C-3BFF14D41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C0F796-A7E4-4A2A-BB19-D23275067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DD41-8D03-40F7-9956-4BC38204B4E8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B9D0C9-917A-43AE-B28C-59BC232A1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9D86CD-1CD9-494C-9097-6D00F5373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3421-8933-4BED-BC20-8F7EAD844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23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3BA21-ECF8-4A5A-887A-2CFBB4518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CFBB16-BAA6-4F25-B5C1-4A421E03FF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E591CD-1EA4-4102-B6EE-D4DCEC7A8E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EAF973-A9F0-4290-AF70-F89FEE3BD9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300D47-96F4-41A7-BA6A-D379333D88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3E23BC-1EF2-4047-A58F-1F704E0D9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DD41-8D03-40F7-9956-4BC38204B4E8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012351-8F10-4D63-AA7F-0A485A29A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B105E4-5111-4684-BEB1-CA7C442E7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3421-8933-4BED-BC20-8F7EAD844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304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25584-0585-4F44-AEDD-4E7C35605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788461-21FC-4678-87C7-8960582EF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DD41-8D03-40F7-9956-4BC38204B4E8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0B9BF5-BB4A-4A3F-B2A6-3FE54DCCE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272C66-8FD1-41A2-AFD8-F826C8261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3421-8933-4BED-BC20-8F7EAD844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959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FA82AC-770A-4493-914C-32E8C8E5E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DD41-8D03-40F7-9956-4BC38204B4E8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7AF9AF-57B7-4726-AC9C-9CCCED9BC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F536F-01CB-45C1-982D-AC1ED85EB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3421-8933-4BED-BC20-8F7EAD844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505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7B17C-BB87-4B11-9297-8628500F0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B4749-9F69-433E-9F1F-33AB62327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707607-75DA-4B64-94AB-7AE780B1A2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7ADB26-59CA-45CD-ACEF-E322C3C69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DD41-8D03-40F7-9956-4BC38204B4E8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F41472-E2CE-4D46-8DB1-B00F2C09A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7E5D79-8444-4B11-ABAE-0AD43895E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3421-8933-4BED-BC20-8F7EAD844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707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08283-7213-4F80-9C89-9545C2AC3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AFF704-EAD9-4025-9F6C-E1375922A8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574808-5540-47A5-AFC3-108843EB76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3FA4B6-C31C-4B71-A02A-4FC465173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DD41-8D03-40F7-9956-4BC38204B4E8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937F9C-9DAD-4038-B94C-4E941412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20517A-45A4-4664-89D9-72A0186E5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3421-8933-4BED-BC20-8F7EAD844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662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2C13ED-EDCE-4BA9-A63C-94D87B4FC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4D076A-4AE8-47CB-AC41-14009A9312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1236CC-C995-4DDA-A911-51F3BE3B1D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CDD41-8D03-40F7-9956-4BC38204B4E8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A50923-55B0-43FE-8280-F57650DA2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C04ECB-2722-4FD5-979D-FBFA55F8CC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73421-8933-4BED-BC20-8F7EAD844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798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leanprocurement.ne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F4C2497-BF16-4259-8F5A-70A3CF883E8B}"/>
              </a:ext>
            </a:extLst>
          </p:cNvPr>
          <p:cNvSpPr txBox="1">
            <a:spLocks/>
          </p:cNvSpPr>
          <p:nvPr/>
        </p:nvSpPr>
        <p:spPr bwMode="auto">
          <a:xfrm>
            <a:off x="1851705" y="192870"/>
            <a:ext cx="8606745" cy="1173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accent2"/>
                </a:solidFill>
                <a:latin typeface="Calibri" pitchFamily="34" charset="0"/>
              </a:defRPr>
            </a:lvl2pPr>
            <a:lvl3pPr algn="l" rtl="0" eaLnBrk="1" fontAlgn="base" hangingPunct="1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accent2"/>
                </a:solidFill>
                <a:latin typeface="Calibri" pitchFamily="34" charset="0"/>
              </a:defRPr>
            </a:lvl3pPr>
            <a:lvl4pPr algn="l" rtl="0" eaLnBrk="1" fontAlgn="base" hangingPunct="1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accent2"/>
                </a:solidFill>
                <a:latin typeface="Calibri" pitchFamily="34" charset="0"/>
              </a:defRPr>
            </a:lvl4pPr>
            <a:lvl5pPr algn="l" rtl="0" eaLnBrk="1" fontAlgn="base" hangingPunct="1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accent2"/>
                </a:solidFill>
                <a:latin typeface="Calibri" pitchFamily="34" charset="0"/>
              </a:defRPr>
            </a:lvl5pPr>
            <a:lvl6pPr marL="457200" algn="l" rtl="0" eaLnBrk="1" fontAlgn="base" hangingPunct="1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accent2"/>
                </a:solidFill>
                <a:latin typeface="Calibri" pitchFamily="34" charset="0"/>
              </a:defRPr>
            </a:lvl6pPr>
            <a:lvl7pPr marL="914400" algn="l" rtl="0" eaLnBrk="1" fontAlgn="base" hangingPunct="1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accent2"/>
                </a:solidFill>
                <a:latin typeface="Calibri" pitchFamily="34" charset="0"/>
              </a:defRPr>
            </a:lvl7pPr>
            <a:lvl8pPr marL="1371600" algn="l" rtl="0" eaLnBrk="1" fontAlgn="base" hangingPunct="1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accent2"/>
                </a:solidFill>
                <a:latin typeface="Calibri" pitchFamily="34" charset="0"/>
              </a:defRPr>
            </a:lvl8pPr>
            <a:lvl9pPr marL="1828800" algn="l" rtl="0" eaLnBrk="1" fontAlgn="base" hangingPunct="1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accent2"/>
                </a:solidFill>
                <a:latin typeface="Calibri" pitchFamily="34" charset="0"/>
              </a:defRPr>
            </a:lvl9pPr>
          </a:lstStyle>
          <a:p>
            <a:r>
              <a:rPr lang="en-GB" sz="2000" b="0" u="sng" kern="0" dirty="0">
                <a:solidFill>
                  <a:schemeClr val="tx1">
                    <a:lumMod val="50000"/>
                  </a:schemeClr>
                </a:solidFill>
              </a:rPr>
              <a:t>Agenda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945447-5791-45D2-9FEE-7914CEBF6AA5}"/>
              </a:ext>
            </a:extLst>
          </p:cNvPr>
          <p:cNvSpPr txBox="1"/>
          <p:nvPr/>
        </p:nvSpPr>
        <p:spPr>
          <a:xfrm>
            <a:off x="1778240" y="953574"/>
            <a:ext cx="888976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/>
              <a:t>Group 1 – An area with 3,000 houses is to be demolished for the construction of the HS2 train project</a:t>
            </a:r>
          </a:p>
          <a:p>
            <a:r>
              <a:rPr lang="en-GB" sz="1600" dirty="0"/>
              <a:t>Group 2 -  Logistics company changing to electric and need to get 2,000 vehicles off their books</a:t>
            </a:r>
          </a:p>
          <a:p>
            <a:r>
              <a:rPr lang="en-GB" sz="1600" dirty="0"/>
              <a:t>Group 3 -  An organisations papermill is to close due to decreased demand for their product</a:t>
            </a:r>
          </a:p>
          <a:p>
            <a:r>
              <a:rPr lang="en-GB" sz="1600" dirty="0"/>
              <a:t>Group 4 -  Disposal of plant machinery for a local construction company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FB0F0D-FDAB-4B0B-8032-4A2B49B4B1BC}"/>
              </a:ext>
            </a:extLst>
          </p:cNvPr>
          <p:cNvSpPr txBox="1"/>
          <p:nvPr/>
        </p:nvSpPr>
        <p:spPr>
          <a:xfrm>
            <a:off x="1734834" y="2228672"/>
            <a:ext cx="67785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With the above allocation answer the following questions</a:t>
            </a:r>
          </a:p>
          <a:p>
            <a:endParaRPr lang="en-GB" dirty="0"/>
          </a:p>
          <a:p>
            <a:r>
              <a:rPr lang="en-GB" dirty="0"/>
              <a:t>https://www.leanprocurement.net/s/Session-6-Activity-Template.pptx</a:t>
            </a:r>
          </a:p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02314D-08E9-4318-9546-0AC2CD4F8BAB}"/>
              </a:ext>
            </a:extLst>
          </p:cNvPr>
          <p:cNvSpPr txBox="1"/>
          <p:nvPr/>
        </p:nvSpPr>
        <p:spPr>
          <a:xfrm>
            <a:off x="1733551" y="3211733"/>
            <a:ext cx="763901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>
                <a:solidFill>
                  <a:srgbClr val="002060"/>
                </a:solidFill>
              </a:rPr>
              <a:t>Identify the items/ waste that needs to be managed </a:t>
            </a:r>
          </a:p>
          <a:p>
            <a:pPr marL="342900" indent="-342900">
              <a:buAutoNum type="arabicPeriod"/>
            </a:pPr>
            <a:r>
              <a:rPr lang="en-GB" dirty="0">
                <a:solidFill>
                  <a:srgbClr val="002060"/>
                </a:solidFill>
              </a:rPr>
              <a:t>Propose any options that the company can select for the items in ‘1’ above</a:t>
            </a:r>
          </a:p>
          <a:p>
            <a:pPr marL="342900" indent="-342900">
              <a:buAutoNum type="arabicPeriod"/>
            </a:pPr>
            <a:r>
              <a:rPr lang="en-GB" dirty="0">
                <a:solidFill>
                  <a:srgbClr val="002060"/>
                </a:solidFill>
              </a:rPr>
              <a:t>Identify any social considerations relating to the end of life activity</a:t>
            </a:r>
          </a:p>
          <a:p>
            <a:pPr marL="342900" indent="-342900">
              <a:buAutoNum type="arabicPeriod"/>
            </a:pPr>
            <a:r>
              <a:rPr lang="en-GB" dirty="0">
                <a:solidFill>
                  <a:srgbClr val="002060"/>
                </a:solidFill>
              </a:rPr>
              <a:t>Identify any environmental considerations relating to the end of life activity </a:t>
            </a:r>
          </a:p>
          <a:p>
            <a:pPr marL="342900" indent="-342900">
              <a:buAutoNum type="arabicPeriod"/>
            </a:pPr>
            <a:r>
              <a:rPr lang="en-GB" dirty="0">
                <a:solidFill>
                  <a:srgbClr val="002060"/>
                </a:solidFill>
              </a:rPr>
              <a:t>Identify any profitability considerations relating to the end of life activity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02E2DE-8DE4-4A90-93D6-D8DB7E03C015}"/>
              </a:ext>
            </a:extLst>
          </p:cNvPr>
          <p:cNvSpPr txBox="1"/>
          <p:nvPr/>
        </p:nvSpPr>
        <p:spPr>
          <a:xfrm>
            <a:off x="1733552" y="4855220"/>
            <a:ext cx="67798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After completion email feedback to </a:t>
            </a:r>
            <a:r>
              <a:rPr lang="en-GB" sz="20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info@leanprocurement.net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777887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9876B32-92B8-47B8-B6EB-97467F14F4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7000"/>
            <a:ext cx="12192000" cy="6604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2FFBAEF-DCBC-460E-9A3D-66E7470B79CB}"/>
              </a:ext>
            </a:extLst>
          </p:cNvPr>
          <p:cNvSpPr txBox="1"/>
          <p:nvPr/>
        </p:nvSpPr>
        <p:spPr>
          <a:xfrm>
            <a:off x="3683726" y="252549"/>
            <a:ext cx="5429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CM – Very good feedback from Group 1, very impressed</a:t>
            </a:r>
          </a:p>
        </p:txBody>
      </p:sp>
    </p:spTree>
    <p:extLst>
      <p:ext uri="{BB962C8B-B14F-4D97-AF65-F5344CB8AC3E}">
        <p14:creationId xmlns:p14="http://schemas.microsoft.com/office/powerpoint/2010/main" val="3174693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5390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23F0FFA-E2E4-47D9-A0CD-256F770E70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961584"/>
              </p:ext>
            </p:extLst>
          </p:nvPr>
        </p:nvGraphicFramePr>
        <p:xfrm>
          <a:off x="0" y="0"/>
          <a:ext cx="11739152" cy="923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6418">
                  <a:extLst>
                    <a:ext uri="{9D8B030D-6E8A-4147-A177-3AD203B41FA5}">
                      <a16:colId xmlns:a16="http://schemas.microsoft.com/office/drawing/2014/main" val="278305695"/>
                    </a:ext>
                  </a:extLst>
                </a:gridCol>
                <a:gridCol w="2076300">
                  <a:extLst>
                    <a:ext uri="{9D8B030D-6E8A-4147-A177-3AD203B41FA5}">
                      <a16:colId xmlns:a16="http://schemas.microsoft.com/office/drawing/2014/main" val="792228674"/>
                    </a:ext>
                  </a:extLst>
                </a:gridCol>
                <a:gridCol w="2675478">
                  <a:extLst>
                    <a:ext uri="{9D8B030D-6E8A-4147-A177-3AD203B41FA5}">
                      <a16:colId xmlns:a16="http://schemas.microsoft.com/office/drawing/2014/main" val="1535820396"/>
                    </a:ext>
                  </a:extLst>
                </a:gridCol>
                <a:gridCol w="2675478">
                  <a:extLst>
                    <a:ext uri="{9D8B030D-6E8A-4147-A177-3AD203B41FA5}">
                      <a16:colId xmlns:a16="http://schemas.microsoft.com/office/drawing/2014/main" val="3687653956"/>
                    </a:ext>
                  </a:extLst>
                </a:gridCol>
                <a:gridCol w="2675478">
                  <a:extLst>
                    <a:ext uri="{9D8B030D-6E8A-4147-A177-3AD203B41FA5}">
                      <a16:colId xmlns:a16="http://schemas.microsoft.com/office/drawing/2014/main" val="3207132685"/>
                    </a:ext>
                  </a:extLst>
                </a:gridCol>
              </a:tblGrid>
              <a:tr h="602055">
                <a:tc>
                  <a:txBody>
                    <a:bodyPr/>
                    <a:lstStyle/>
                    <a:p>
                      <a:r>
                        <a:rPr lang="en-GB" dirty="0"/>
                        <a:t>End of life 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Item Options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Social Considerations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Environmental Considerations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Profitability</a:t>
                      </a:r>
                    </a:p>
                    <a:p>
                      <a:r>
                        <a:rPr lang="en-GB" dirty="0"/>
                        <a:t>Considerations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768148"/>
                  </a:ext>
                </a:extLst>
              </a:tr>
              <a:tr h="1376127">
                <a:tc>
                  <a:txBody>
                    <a:bodyPr/>
                    <a:lstStyle/>
                    <a:p>
                      <a:r>
                        <a:rPr lang="en-GB" dirty="0"/>
                        <a:t>2000 vehicles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Sell them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Safety / Functionality / Traceability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Emissions / Unexpected oil/petrol leakages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Dependent on market, vehicle condition, negotiation skills of seller / time pressures / bulk vs piece part sale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5858705"/>
                  </a:ext>
                </a:extLst>
              </a:tr>
              <a:tr h="86007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Scrap them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damage to reputation / legislation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Legislation / Landfill (tax) / authorised licensed 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Less profit or potential loss as compared to selling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7947582"/>
                  </a:ext>
                </a:extLst>
              </a:tr>
              <a:tr h="137612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Sell them for parts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Safety/ Traceability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Emissions / Unexpected oil/petrol leakages / recycling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Dependent on market, vehicle condition, negotiation skills of seller / time pressures / bulk vs piece part sale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583234"/>
                  </a:ext>
                </a:extLst>
              </a:tr>
              <a:tr h="86007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Donate them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Good PR / CSR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circular economy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No profit, intangible good will, improved image / tax relief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7767382"/>
                  </a:ext>
                </a:extLst>
              </a:tr>
              <a:tr h="137612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Part exchange as pre-payment for electric vehicles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Safety / Functionality / Traceability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Emissions / Unexpected oil/petrol leakages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Dependent on market, vehicle condition, negotiation skills of seller / time pressures / bulk vs piece part sale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666913"/>
                  </a:ext>
                </a:extLst>
              </a:tr>
              <a:tr h="1118103">
                <a:tc>
                  <a:txBody>
                    <a:bodyPr/>
                    <a:lstStyle/>
                    <a:p>
                      <a:r>
                        <a:rPr lang="en-GB" dirty="0"/>
                        <a:t>Consumables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Sell them / Donate them / Scrap them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See different considerations based on 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See different considerations based on action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See different considerations based on action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0076764"/>
                  </a:ext>
                </a:extLst>
              </a:tr>
              <a:tr h="1118103">
                <a:tc>
                  <a:txBody>
                    <a:bodyPr/>
                    <a:lstStyle/>
                    <a:p>
                      <a:r>
                        <a:rPr lang="en-GB" dirty="0"/>
                        <a:t>Spare parts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Sell them / Donate them / Scrap them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See different considerations based on action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See different considerations based on action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See different considerations based on action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212308"/>
                  </a:ext>
                </a:extLst>
              </a:tr>
            </a:tbl>
          </a:graphicData>
        </a:graphic>
      </p:graphicFrame>
      <p:sp>
        <p:nvSpPr>
          <p:cNvPr id="2" name="Star: 5 Points 1">
            <a:extLst>
              <a:ext uri="{FF2B5EF4-FFF2-40B4-BE49-F238E27FC236}">
                <a16:creationId xmlns:a16="http://schemas.microsoft.com/office/drawing/2014/main" id="{32DB769B-FCA5-4C28-9BBF-7C2BA7D753F6}"/>
              </a:ext>
            </a:extLst>
          </p:cNvPr>
          <p:cNvSpPr/>
          <p:nvPr/>
        </p:nvSpPr>
        <p:spPr>
          <a:xfrm rot="4053050">
            <a:off x="0" y="3429000"/>
            <a:ext cx="1383632" cy="128737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Star: 5 Points 4">
            <a:extLst>
              <a:ext uri="{FF2B5EF4-FFF2-40B4-BE49-F238E27FC236}">
                <a16:creationId xmlns:a16="http://schemas.microsoft.com/office/drawing/2014/main" id="{E4F076AB-4FBF-4CEA-BCC7-5F36E3538681}"/>
              </a:ext>
            </a:extLst>
          </p:cNvPr>
          <p:cNvSpPr/>
          <p:nvPr/>
        </p:nvSpPr>
        <p:spPr>
          <a:xfrm rot="6093481">
            <a:off x="-1" y="3525893"/>
            <a:ext cx="1383632" cy="128737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8B43A3-C5F6-4EC8-BA0D-0BB865E79ACF}"/>
              </a:ext>
            </a:extLst>
          </p:cNvPr>
          <p:cNvSpPr txBox="1"/>
          <p:nvPr/>
        </p:nvSpPr>
        <p:spPr>
          <a:xfrm>
            <a:off x="801189" y="1532709"/>
            <a:ext cx="5676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Group 2 - CM – Gold star indeed for Group 2, very creative!</a:t>
            </a:r>
          </a:p>
        </p:txBody>
      </p:sp>
    </p:spTree>
    <p:extLst>
      <p:ext uri="{BB962C8B-B14F-4D97-AF65-F5344CB8AC3E}">
        <p14:creationId xmlns:p14="http://schemas.microsoft.com/office/powerpoint/2010/main" val="1136991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23F0FFA-E2E4-47D9-A0CD-256F770E70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557772"/>
              </p:ext>
            </p:extLst>
          </p:nvPr>
        </p:nvGraphicFramePr>
        <p:xfrm>
          <a:off x="161108" y="1007048"/>
          <a:ext cx="11869783" cy="5138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4628">
                  <a:extLst>
                    <a:ext uri="{9D8B030D-6E8A-4147-A177-3AD203B41FA5}">
                      <a16:colId xmlns:a16="http://schemas.microsoft.com/office/drawing/2014/main" val="278305695"/>
                    </a:ext>
                  </a:extLst>
                </a:gridCol>
                <a:gridCol w="2099405">
                  <a:extLst>
                    <a:ext uri="{9D8B030D-6E8A-4147-A177-3AD203B41FA5}">
                      <a16:colId xmlns:a16="http://schemas.microsoft.com/office/drawing/2014/main" val="792228674"/>
                    </a:ext>
                  </a:extLst>
                </a:gridCol>
                <a:gridCol w="2705250">
                  <a:extLst>
                    <a:ext uri="{9D8B030D-6E8A-4147-A177-3AD203B41FA5}">
                      <a16:colId xmlns:a16="http://schemas.microsoft.com/office/drawing/2014/main" val="1535820396"/>
                    </a:ext>
                  </a:extLst>
                </a:gridCol>
                <a:gridCol w="2705250">
                  <a:extLst>
                    <a:ext uri="{9D8B030D-6E8A-4147-A177-3AD203B41FA5}">
                      <a16:colId xmlns:a16="http://schemas.microsoft.com/office/drawing/2014/main" val="3687653956"/>
                    </a:ext>
                  </a:extLst>
                </a:gridCol>
                <a:gridCol w="2705250">
                  <a:extLst>
                    <a:ext uri="{9D8B030D-6E8A-4147-A177-3AD203B41FA5}">
                      <a16:colId xmlns:a16="http://schemas.microsoft.com/office/drawing/2014/main" val="3207132685"/>
                    </a:ext>
                  </a:extLst>
                </a:gridCol>
              </a:tblGrid>
              <a:tr h="429867">
                <a:tc>
                  <a:txBody>
                    <a:bodyPr/>
                    <a:lstStyle/>
                    <a:p>
                      <a:r>
                        <a:rPr lang="en-GB" dirty="0"/>
                        <a:t>End of life 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Item Options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Social Considerations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Environmental Considerations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Profitability</a:t>
                      </a:r>
                    </a:p>
                    <a:p>
                      <a:r>
                        <a:rPr lang="en-GB" dirty="0"/>
                        <a:t>Considerations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768148"/>
                  </a:ext>
                </a:extLst>
              </a:tr>
              <a:tr h="786142">
                <a:tc>
                  <a:txBody>
                    <a:bodyPr/>
                    <a:lstStyle/>
                    <a:p>
                      <a:r>
                        <a:rPr lang="en-GB" dirty="0"/>
                        <a:t>Plant &amp; Machinery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Resale / Recycle / dismantle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job preservation / avoid redundancy / Stakeholder considerations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Recycling / good for environment / pollution considerations – scrap / oils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Transportation costs / resale value / legislation to be understood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7947582"/>
                  </a:ext>
                </a:extLst>
              </a:tr>
              <a:tr h="786142">
                <a:tc>
                  <a:txBody>
                    <a:bodyPr/>
                    <a:lstStyle/>
                    <a:p>
                      <a:r>
                        <a:rPr lang="en-GB" dirty="0"/>
                        <a:t>Stock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Resale / Gifting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Schools / community projects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Oil, Ink etc potential specialist waste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Reputation / legislation around waste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583234"/>
                  </a:ext>
                </a:extLst>
              </a:tr>
              <a:tr h="786142">
                <a:tc>
                  <a:txBody>
                    <a:bodyPr/>
                    <a:lstStyle/>
                    <a:p>
                      <a:r>
                        <a:rPr lang="en-GB" dirty="0"/>
                        <a:t>Diversify – change of business / use of building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Diversify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job creation / preservation / avoid redundancy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Unknown product to be understood / potential waste / carbon neutral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Reputational considerations by remaining open / legislation understanding of new market / business use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7767382"/>
                  </a:ext>
                </a:extLst>
              </a:tr>
              <a:tr h="786142">
                <a:tc>
                  <a:txBody>
                    <a:bodyPr/>
                    <a:lstStyle/>
                    <a:p>
                      <a:r>
                        <a:rPr lang="en-GB" dirty="0"/>
                        <a:t>Vehicles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Resale / recycle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Job losses </a:t>
                      </a:r>
                      <a:r>
                        <a:rPr lang="en-GB"/>
                        <a:t>- drivers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Oil, battery pollution, specialist waste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Part exchange / resale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66691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F70F36F-A237-4696-A0D2-70007D42E54C}"/>
              </a:ext>
            </a:extLst>
          </p:cNvPr>
          <p:cNvSpPr txBox="1"/>
          <p:nvPr/>
        </p:nvSpPr>
        <p:spPr>
          <a:xfrm>
            <a:off x="442526" y="410826"/>
            <a:ext cx="111244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Group 3 - CM – Very creative points well made, this is what often happens and looking for options at end life is extremely important</a:t>
            </a:r>
          </a:p>
        </p:txBody>
      </p:sp>
    </p:spTree>
    <p:extLst>
      <p:ext uri="{BB962C8B-B14F-4D97-AF65-F5344CB8AC3E}">
        <p14:creationId xmlns:p14="http://schemas.microsoft.com/office/powerpoint/2010/main" val="1162415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23F0FFA-E2E4-47D9-A0CD-256F770E70F3}"/>
              </a:ext>
            </a:extLst>
          </p:cNvPr>
          <p:cNvGraphicFramePr>
            <a:graphicFrameLocks noGrp="1"/>
          </p:cNvGraphicFramePr>
          <p:nvPr/>
        </p:nvGraphicFramePr>
        <p:xfrm>
          <a:off x="174172" y="397448"/>
          <a:ext cx="11869783" cy="9673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4628">
                  <a:extLst>
                    <a:ext uri="{9D8B030D-6E8A-4147-A177-3AD203B41FA5}">
                      <a16:colId xmlns:a16="http://schemas.microsoft.com/office/drawing/2014/main" val="278305695"/>
                    </a:ext>
                  </a:extLst>
                </a:gridCol>
                <a:gridCol w="2099405">
                  <a:extLst>
                    <a:ext uri="{9D8B030D-6E8A-4147-A177-3AD203B41FA5}">
                      <a16:colId xmlns:a16="http://schemas.microsoft.com/office/drawing/2014/main" val="792228674"/>
                    </a:ext>
                  </a:extLst>
                </a:gridCol>
                <a:gridCol w="2705250">
                  <a:extLst>
                    <a:ext uri="{9D8B030D-6E8A-4147-A177-3AD203B41FA5}">
                      <a16:colId xmlns:a16="http://schemas.microsoft.com/office/drawing/2014/main" val="1535820396"/>
                    </a:ext>
                  </a:extLst>
                </a:gridCol>
                <a:gridCol w="2705250">
                  <a:extLst>
                    <a:ext uri="{9D8B030D-6E8A-4147-A177-3AD203B41FA5}">
                      <a16:colId xmlns:a16="http://schemas.microsoft.com/office/drawing/2014/main" val="3687653956"/>
                    </a:ext>
                  </a:extLst>
                </a:gridCol>
                <a:gridCol w="2705250">
                  <a:extLst>
                    <a:ext uri="{9D8B030D-6E8A-4147-A177-3AD203B41FA5}">
                      <a16:colId xmlns:a16="http://schemas.microsoft.com/office/drawing/2014/main" val="3207132685"/>
                    </a:ext>
                  </a:extLst>
                </a:gridCol>
              </a:tblGrid>
              <a:tr h="429867">
                <a:tc>
                  <a:txBody>
                    <a:bodyPr/>
                    <a:lstStyle/>
                    <a:p>
                      <a:r>
                        <a:rPr lang="en-GB" dirty="0"/>
                        <a:t>End of life 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Item Options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Social Considerations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Environmental Considerations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Profitability</a:t>
                      </a:r>
                    </a:p>
                    <a:p>
                      <a:r>
                        <a:rPr lang="en-GB" dirty="0"/>
                        <a:t>Considerations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768148"/>
                  </a:ext>
                </a:extLst>
              </a:tr>
              <a:tr h="786142">
                <a:tc>
                  <a:txBody>
                    <a:bodyPr/>
                    <a:lstStyle/>
                    <a:p>
                      <a:r>
                        <a:rPr lang="en-GB" dirty="0"/>
                        <a:t>Plant Machinery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Break</a:t>
                      </a:r>
                      <a:r>
                        <a:rPr lang="en-GB" baseline="0" dirty="0"/>
                        <a:t> down for parts and sell what’s sellable. </a:t>
                      </a:r>
                    </a:p>
                    <a:p>
                      <a:endParaRPr lang="en-GB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/>
                        <a:t>Parts donation to other developing nations through charitable means.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Oil,</a:t>
                      </a:r>
                      <a:r>
                        <a:rPr lang="en-GB" baseline="0" dirty="0"/>
                        <a:t> lubes, coolant, batteries and fuel disposal following legislation and environmental protocol.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Recovery of cash from sale of parts and spares dependent on condition when</a:t>
                      </a:r>
                      <a:r>
                        <a:rPr lang="en-GB" baseline="0" dirty="0"/>
                        <a:t> removed</a:t>
                      </a:r>
                      <a:r>
                        <a:rPr lang="en-GB" dirty="0"/>
                        <a:t>. </a:t>
                      </a:r>
                      <a:endParaRPr lang="en-GB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5858705"/>
                  </a:ext>
                </a:extLst>
              </a:tr>
              <a:tr h="786142">
                <a:tc>
                  <a:txBody>
                    <a:bodyPr/>
                    <a:lstStyle/>
                    <a:p>
                      <a:r>
                        <a:rPr lang="en-GB" dirty="0"/>
                        <a:t>Knackered</a:t>
                      </a:r>
                      <a:r>
                        <a:rPr lang="en-GB" baseline="0" dirty="0"/>
                        <a:t> old JCB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/>
                        <a:t>Scrap or recycle the rest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Would there need to be provision for wide load/heavy plant road closures</a:t>
                      </a:r>
                      <a:r>
                        <a:rPr lang="en-GB" baseline="0" dirty="0"/>
                        <a:t> during </a:t>
                      </a:r>
                      <a:r>
                        <a:rPr lang="en-GB" dirty="0"/>
                        <a:t>movement</a:t>
                      </a:r>
                      <a:r>
                        <a:rPr lang="en-GB" baseline="0" dirty="0"/>
                        <a:t>/plant removal. 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/>
                        <a:t>Using reputable and licenced firm to dispose, scrap or recycle with receipts for disposal.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/>
                        <a:t>Cost to dispose may impact profits. Low loader/HGV needed to move plant from site.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7947582"/>
                  </a:ext>
                </a:extLst>
              </a:tr>
              <a:tr h="786142">
                <a:tc>
                  <a:txBody>
                    <a:bodyPr/>
                    <a:lstStyle/>
                    <a:p>
                      <a:r>
                        <a:rPr lang="en-GB" dirty="0"/>
                        <a:t>Wonky Crane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/>
                        <a:t>Part Exchange for new plant.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/>
                        <a:t>Possible Operator redundancy.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New Plant has consumed</a:t>
                      </a:r>
                      <a:r>
                        <a:rPr lang="en-GB" baseline="0" dirty="0"/>
                        <a:t> resources during production even though it may offer an environmental benefit.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/>
                        <a:t>Part Exchange value.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583234"/>
                  </a:ext>
                </a:extLst>
              </a:tr>
              <a:tr h="786142">
                <a:tc>
                  <a:txBody>
                    <a:bodyPr/>
                    <a:lstStyle/>
                    <a:p>
                      <a:r>
                        <a:rPr lang="en-GB" dirty="0"/>
                        <a:t>One</a:t>
                      </a:r>
                      <a:r>
                        <a:rPr lang="en-GB" baseline="0" dirty="0"/>
                        <a:t> Careful </a:t>
                      </a:r>
                      <a:r>
                        <a:rPr lang="en-GB" baseline="0"/>
                        <a:t>Lady Owner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/>
                        <a:t>Part Exchange for modern new plant.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Operator</a:t>
                      </a:r>
                      <a:r>
                        <a:rPr lang="en-GB" baseline="0" dirty="0"/>
                        <a:t> requires skills and training.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Fuel efficient,</a:t>
                      </a:r>
                      <a:r>
                        <a:rPr lang="en-GB" baseline="0" dirty="0"/>
                        <a:t> meets new EU Legislation for reliability and efficiency in operation.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Replacement</a:t>
                      </a:r>
                      <a:r>
                        <a:rPr lang="en-GB" baseline="0" dirty="0"/>
                        <a:t> machinery may increase productivity/efficiencies even though the CAPEX spend would have an impact on company finances.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7767382"/>
                  </a:ext>
                </a:extLst>
              </a:tr>
              <a:tr h="78614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666913"/>
                  </a:ext>
                </a:extLst>
              </a:tr>
              <a:tr h="78614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0076764"/>
                  </a:ext>
                </a:extLst>
              </a:tr>
              <a:tr h="78614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21230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BB6B0F5-C70B-4C70-96A9-547675360A00}"/>
              </a:ext>
            </a:extLst>
          </p:cNvPr>
          <p:cNvSpPr txBox="1"/>
          <p:nvPr/>
        </p:nvSpPr>
        <p:spPr>
          <a:xfrm>
            <a:off x="2760617" y="28116"/>
            <a:ext cx="6950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Group 4 – Good feedback from Group 4, watch out for the wonky crane!</a:t>
            </a:r>
          </a:p>
        </p:txBody>
      </p:sp>
    </p:spTree>
    <p:extLst>
      <p:ext uri="{BB962C8B-B14F-4D97-AF65-F5344CB8AC3E}">
        <p14:creationId xmlns:p14="http://schemas.microsoft.com/office/powerpoint/2010/main" val="2333628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790</Words>
  <Application>Microsoft Office PowerPoint</Application>
  <PresentationFormat>Widescreen</PresentationFormat>
  <Paragraphs>109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MCINTYRE, COLIN RICHARD (PGT)</dc:creator>
  <cp:lastModifiedBy>MCINTYRE, COLIN RICHARD (PGT)</cp:lastModifiedBy>
  <cp:revision>14</cp:revision>
  <dcterms:created xsi:type="dcterms:W3CDTF">2021-10-04T10:11:02Z</dcterms:created>
  <dcterms:modified xsi:type="dcterms:W3CDTF">2021-10-19T15:52:08Z</dcterms:modified>
</cp:coreProperties>
</file>