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65"/>
  </p:notesMasterIdLst>
  <p:handoutMasterIdLst>
    <p:handoutMasterId r:id="rId66"/>
  </p:handoutMasterIdLst>
  <p:sldIdLst>
    <p:sldId id="289" r:id="rId2"/>
    <p:sldId id="353" r:id="rId3"/>
    <p:sldId id="291" r:id="rId4"/>
    <p:sldId id="293" r:id="rId5"/>
    <p:sldId id="294" r:id="rId6"/>
    <p:sldId id="295" r:id="rId7"/>
    <p:sldId id="296" r:id="rId8"/>
    <p:sldId id="297" r:id="rId9"/>
    <p:sldId id="298" r:id="rId10"/>
    <p:sldId id="299" r:id="rId11"/>
    <p:sldId id="300" r:id="rId12"/>
    <p:sldId id="301" r:id="rId13"/>
    <p:sldId id="302" r:id="rId14"/>
    <p:sldId id="303" r:id="rId15"/>
    <p:sldId id="304" r:id="rId16"/>
    <p:sldId id="306" r:id="rId17"/>
    <p:sldId id="307" r:id="rId18"/>
    <p:sldId id="308" r:id="rId19"/>
    <p:sldId id="310" r:id="rId20"/>
    <p:sldId id="311" r:id="rId21"/>
    <p:sldId id="312" r:id="rId22"/>
    <p:sldId id="384" r:id="rId23"/>
    <p:sldId id="290" r:id="rId24"/>
    <p:sldId id="354" r:id="rId25"/>
    <p:sldId id="292" r:id="rId26"/>
    <p:sldId id="355" r:id="rId27"/>
    <p:sldId id="356" r:id="rId28"/>
    <p:sldId id="357" r:id="rId29"/>
    <p:sldId id="358" r:id="rId30"/>
    <p:sldId id="359" r:id="rId31"/>
    <p:sldId id="360" r:id="rId32"/>
    <p:sldId id="361" r:id="rId33"/>
    <p:sldId id="305" r:id="rId34"/>
    <p:sldId id="362" r:id="rId35"/>
    <p:sldId id="363" r:id="rId36"/>
    <p:sldId id="309" r:id="rId37"/>
    <p:sldId id="364" r:id="rId38"/>
    <p:sldId id="365" r:id="rId39"/>
    <p:sldId id="366" r:id="rId40"/>
    <p:sldId id="313" r:id="rId41"/>
    <p:sldId id="314" r:id="rId42"/>
    <p:sldId id="315" r:id="rId43"/>
    <p:sldId id="316" r:id="rId44"/>
    <p:sldId id="317" r:id="rId45"/>
    <p:sldId id="318" r:id="rId46"/>
    <p:sldId id="385" r:id="rId47"/>
    <p:sldId id="367" r:id="rId48"/>
    <p:sldId id="368" r:id="rId49"/>
    <p:sldId id="369" r:id="rId50"/>
    <p:sldId id="370" r:id="rId51"/>
    <p:sldId id="371" r:id="rId52"/>
    <p:sldId id="372" r:id="rId53"/>
    <p:sldId id="373" r:id="rId54"/>
    <p:sldId id="374" r:id="rId55"/>
    <p:sldId id="375" r:id="rId56"/>
    <p:sldId id="376" r:id="rId57"/>
    <p:sldId id="377" r:id="rId58"/>
    <p:sldId id="378" r:id="rId59"/>
    <p:sldId id="379" r:id="rId60"/>
    <p:sldId id="380" r:id="rId61"/>
    <p:sldId id="381" r:id="rId62"/>
    <p:sldId id="382" r:id="rId63"/>
    <p:sldId id="383" r:id="rId64"/>
  </p:sldIdLst>
  <p:sldSz cx="9144000" cy="6858000" type="screen4x3"/>
  <p:notesSz cx="6858000" cy="9144000"/>
  <p:defaultTextStyle>
    <a:defPPr>
      <a:defRPr lang="en-GB"/>
    </a:defPPr>
    <a:lvl1pPr algn="l" rtl="0" fontAlgn="base">
      <a:spcBef>
        <a:spcPct val="0"/>
      </a:spcBef>
      <a:spcAft>
        <a:spcPct val="0"/>
      </a:spcAft>
      <a:defRPr sz="2800" kern="1200">
        <a:solidFill>
          <a:schemeClr val="accent2"/>
        </a:solidFill>
        <a:latin typeface="Calibri" pitchFamily="34" charset="0"/>
        <a:ea typeface="+mn-ea"/>
        <a:cs typeface="+mn-cs"/>
      </a:defRPr>
    </a:lvl1pPr>
    <a:lvl2pPr marL="457200" algn="l" rtl="0" fontAlgn="base">
      <a:spcBef>
        <a:spcPct val="0"/>
      </a:spcBef>
      <a:spcAft>
        <a:spcPct val="0"/>
      </a:spcAft>
      <a:defRPr sz="2800" kern="1200">
        <a:solidFill>
          <a:schemeClr val="accent2"/>
        </a:solidFill>
        <a:latin typeface="Calibri" pitchFamily="34" charset="0"/>
        <a:ea typeface="+mn-ea"/>
        <a:cs typeface="+mn-cs"/>
      </a:defRPr>
    </a:lvl2pPr>
    <a:lvl3pPr marL="914400" algn="l" rtl="0" fontAlgn="base">
      <a:spcBef>
        <a:spcPct val="0"/>
      </a:spcBef>
      <a:spcAft>
        <a:spcPct val="0"/>
      </a:spcAft>
      <a:defRPr sz="2800" kern="1200">
        <a:solidFill>
          <a:schemeClr val="accent2"/>
        </a:solidFill>
        <a:latin typeface="Calibri" pitchFamily="34" charset="0"/>
        <a:ea typeface="+mn-ea"/>
        <a:cs typeface="+mn-cs"/>
      </a:defRPr>
    </a:lvl3pPr>
    <a:lvl4pPr marL="1371600" algn="l" rtl="0" fontAlgn="base">
      <a:spcBef>
        <a:spcPct val="0"/>
      </a:spcBef>
      <a:spcAft>
        <a:spcPct val="0"/>
      </a:spcAft>
      <a:defRPr sz="2800" kern="1200">
        <a:solidFill>
          <a:schemeClr val="accent2"/>
        </a:solidFill>
        <a:latin typeface="Calibri" pitchFamily="34" charset="0"/>
        <a:ea typeface="+mn-ea"/>
        <a:cs typeface="+mn-cs"/>
      </a:defRPr>
    </a:lvl4pPr>
    <a:lvl5pPr marL="1828800" algn="l" rtl="0" fontAlgn="base">
      <a:spcBef>
        <a:spcPct val="0"/>
      </a:spcBef>
      <a:spcAft>
        <a:spcPct val="0"/>
      </a:spcAft>
      <a:defRPr sz="2800" kern="1200">
        <a:solidFill>
          <a:schemeClr val="accent2"/>
        </a:solidFill>
        <a:latin typeface="Calibri" pitchFamily="34" charset="0"/>
        <a:ea typeface="+mn-ea"/>
        <a:cs typeface="+mn-cs"/>
      </a:defRPr>
    </a:lvl5pPr>
    <a:lvl6pPr marL="2286000" algn="l" defTabSz="914400" rtl="0" eaLnBrk="1" latinLnBrk="0" hangingPunct="1">
      <a:defRPr sz="2800" kern="1200">
        <a:solidFill>
          <a:schemeClr val="accent2"/>
        </a:solidFill>
        <a:latin typeface="Calibri" pitchFamily="34" charset="0"/>
        <a:ea typeface="+mn-ea"/>
        <a:cs typeface="+mn-cs"/>
      </a:defRPr>
    </a:lvl6pPr>
    <a:lvl7pPr marL="2743200" algn="l" defTabSz="914400" rtl="0" eaLnBrk="1" latinLnBrk="0" hangingPunct="1">
      <a:defRPr sz="2800" kern="1200">
        <a:solidFill>
          <a:schemeClr val="accent2"/>
        </a:solidFill>
        <a:latin typeface="Calibri" pitchFamily="34" charset="0"/>
        <a:ea typeface="+mn-ea"/>
        <a:cs typeface="+mn-cs"/>
      </a:defRPr>
    </a:lvl7pPr>
    <a:lvl8pPr marL="3200400" algn="l" defTabSz="914400" rtl="0" eaLnBrk="1" latinLnBrk="0" hangingPunct="1">
      <a:defRPr sz="2800" kern="1200">
        <a:solidFill>
          <a:schemeClr val="accent2"/>
        </a:solidFill>
        <a:latin typeface="Calibri" pitchFamily="34" charset="0"/>
        <a:ea typeface="+mn-ea"/>
        <a:cs typeface="+mn-cs"/>
      </a:defRPr>
    </a:lvl8pPr>
    <a:lvl9pPr marL="3657600" algn="l" defTabSz="914400" rtl="0" eaLnBrk="1" latinLnBrk="0" hangingPunct="1">
      <a:defRPr sz="2800" kern="1200">
        <a:solidFill>
          <a:schemeClr val="accent2"/>
        </a:solidFill>
        <a:latin typeface="Calibri" pitchFamily="34" charset="0"/>
        <a:ea typeface="+mn-ea"/>
        <a:cs typeface="+mn-cs"/>
      </a:defRPr>
    </a:lvl9pPr>
  </p:defaultTextStyle>
  <p:extLst>
    <p:ext uri="{521415D9-36F7-43E2-AB2F-B90AF26B5E84}">
      <p14:sectionLst xmlns:p14="http://schemas.microsoft.com/office/powerpoint/2010/main">
        <p14:section name="Default section" id="{9AF1DF8E-F369-144B-9BCA-BA02E7320D55}">
          <p14:sldIdLst>
            <p14:sldId id="289"/>
            <p14:sldId id="353"/>
          </p14:sldIdLst>
        </p14:section>
        <p14:section name="Chapter 9" id="{65D6830D-F10D-449B-9581-C2EC599B344C}">
          <p14:sldIdLst>
            <p14:sldId id="291"/>
            <p14:sldId id="293"/>
            <p14:sldId id="294"/>
            <p14:sldId id="295"/>
            <p14:sldId id="296"/>
            <p14:sldId id="297"/>
            <p14:sldId id="298"/>
            <p14:sldId id="299"/>
            <p14:sldId id="300"/>
            <p14:sldId id="301"/>
            <p14:sldId id="302"/>
            <p14:sldId id="303"/>
            <p14:sldId id="304"/>
            <p14:sldId id="306"/>
            <p14:sldId id="307"/>
            <p14:sldId id="308"/>
            <p14:sldId id="310"/>
            <p14:sldId id="311"/>
            <p14:sldId id="312"/>
            <p14:sldId id="384"/>
            <p14:sldId id="290"/>
            <p14:sldId id="354"/>
            <p14:sldId id="292"/>
            <p14:sldId id="355"/>
            <p14:sldId id="356"/>
            <p14:sldId id="357"/>
            <p14:sldId id="358"/>
            <p14:sldId id="359"/>
            <p14:sldId id="360"/>
            <p14:sldId id="361"/>
            <p14:sldId id="305"/>
            <p14:sldId id="362"/>
            <p14:sldId id="363"/>
            <p14:sldId id="309"/>
            <p14:sldId id="364"/>
            <p14:sldId id="365"/>
            <p14:sldId id="366"/>
            <p14:sldId id="313"/>
            <p14:sldId id="314"/>
            <p14:sldId id="315"/>
            <p14:sldId id="316"/>
            <p14:sldId id="317"/>
            <p14:sldId id="318"/>
            <p14:sldId id="385"/>
            <p14:sldId id="367"/>
            <p14:sldId id="368"/>
            <p14:sldId id="369"/>
            <p14:sldId id="370"/>
            <p14:sldId id="371"/>
            <p14:sldId id="372"/>
            <p14:sldId id="373"/>
            <p14:sldId id="374"/>
            <p14:sldId id="375"/>
            <p14:sldId id="376"/>
            <p14:sldId id="377"/>
            <p14:sldId id="378"/>
            <p14:sldId id="379"/>
            <p14:sldId id="380"/>
            <p14:sldId id="381"/>
            <p14:sldId id="382"/>
            <p14:sldId id="383"/>
          </p14:sldIdLst>
        </p14:section>
      </p14:sectionLst>
    </p:ext>
    <p:ext uri="{EFAFB233-063F-42B5-8137-9DF3F51BA10A}">
      <p15:sldGuideLst xmlns:p15="http://schemas.microsoft.com/office/powerpoint/2012/main">
        <p15:guide id="1" orient="horz" pos="4191">
          <p15:clr>
            <a:srgbClr val="A4A3A4"/>
          </p15:clr>
        </p15:guide>
        <p15:guide id="2" pos="29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62" autoAdjust="0"/>
    <p:restoredTop sz="86439" autoAdjust="0"/>
  </p:normalViewPr>
  <p:slideViewPr>
    <p:cSldViewPr snapToGrid="0">
      <p:cViewPr varScale="1">
        <p:scale>
          <a:sx n="88" d="100"/>
          <a:sy n="88" d="100"/>
        </p:scale>
        <p:origin x="1722" y="96"/>
      </p:cViewPr>
      <p:guideLst>
        <p:guide orient="horz" pos="4191"/>
        <p:guide pos="292"/>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11184"/>
    </p:cViewPr>
  </p:sorterViewPr>
  <p:notesViewPr>
    <p:cSldViewPr snapToGrid="0">
      <p:cViewPr varScale="1">
        <p:scale>
          <a:sx n="55" d="100"/>
          <a:sy n="55" d="100"/>
        </p:scale>
        <p:origin x="-222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B39051C-5C42-416C-8AF0-4E662459E7D9}" type="datetimeFigureOut">
              <a:rPr lang="en-GB" smtClean="0"/>
              <a:pPr/>
              <a:t>03/11/2022</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0D053FF-9AED-4C0D-BA0A-EC6DDA725D01}" type="slidenum">
              <a:rPr lang="en-GB" smtClean="0"/>
              <a:pPr/>
              <a:t>‹#›</a:t>
            </a:fld>
            <a:endParaRPr lang="en-GB"/>
          </a:p>
        </p:txBody>
      </p:sp>
    </p:spTree>
    <p:extLst>
      <p:ext uri="{BB962C8B-B14F-4D97-AF65-F5344CB8AC3E}">
        <p14:creationId xmlns:p14="http://schemas.microsoft.com/office/powerpoint/2010/main" val="4186409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latin typeface="Arial" charset="0"/>
              </a:defRPr>
            </a:lvl1pPr>
          </a:lstStyle>
          <a:p>
            <a:endParaRPr lang="en-GB"/>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defRPr>
            </a:lvl1pPr>
          </a:lstStyle>
          <a:p>
            <a:endParaRPr lang="en-GB"/>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latin typeface="Arial" charset="0"/>
              </a:defRPr>
            </a:lvl1pPr>
          </a:lstStyle>
          <a:p>
            <a:endParaRPr lang="en-GB"/>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defRPr>
            </a:lvl1pPr>
          </a:lstStyle>
          <a:p>
            <a:fld id="{0FFF432F-34D4-4F70-B8A0-0E2E6C007F36}" type="slidenum">
              <a:rPr lang="en-GB"/>
              <a:pPr/>
              <a:t>‹#›</a:t>
            </a:fld>
            <a:endParaRPr lang="en-GB"/>
          </a:p>
        </p:txBody>
      </p:sp>
    </p:spTree>
    <p:extLst>
      <p:ext uri="{BB962C8B-B14F-4D97-AF65-F5344CB8AC3E}">
        <p14:creationId xmlns:p14="http://schemas.microsoft.com/office/powerpoint/2010/main" val="17356757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0FFF432F-34D4-4F70-B8A0-0E2E6C007F36}" type="slidenum">
              <a:rPr lang="en-GB" smtClean="0"/>
              <a:pPr/>
              <a:t>2</a:t>
            </a:fld>
            <a:endParaRPr lang="en-GB"/>
          </a:p>
        </p:txBody>
      </p:sp>
    </p:spTree>
    <p:extLst>
      <p:ext uri="{BB962C8B-B14F-4D97-AF65-F5344CB8AC3E}">
        <p14:creationId xmlns:p14="http://schemas.microsoft.com/office/powerpoint/2010/main" val="35644990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2098" name="Rectangle 2"/>
          <p:cNvSpPr>
            <a:spLocks noGrp="1" noChangeArrowheads="1"/>
          </p:cNvSpPr>
          <p:nvPr>
            <p:ph type="ctrTitle" hasCustomPrompt="1"/>
          </p:nvPr>
        </p:nvSpPr>
        <p:spPr>
          <a:xfrm>
            <a:off x="463550" y="628650"/>
            <a:ext cx="8231188" cy="1804988"/>
          </a:xfrm>
        </p:spPr>
        <p:txBody>
          <a:bodyPr anchor="b"/>
          <a:lstStyle>
            <a:lvl1pPr>
              <a:defRPr/>
            </a:lvl1pPr>
          </a:lstStyle>
          <a:p>
            <a:r>
              <a:rPr lang="en-GB" dirty="0"/>
              <a:t>Click to edit presentation title</a:t>
            </a:r>
          </a:p>
        </p:txBody>
      </p:sp>
      <p:sp>
        <p:nvSpPr>
          <p:cNvPr id="132099" name="Rectangle 3"/>
          <p:cNvSpPr>
            <a:spLocks noGrp="1" noChangeArrowheads="1"/>
          </p:cNvSpPr>
          <p:nvPr>
            <p:ph type="subTitle" idx="1" hasCustomPrompt="1"/>
          </p:nvPr>
        </p:nvSpPr>
        <p:spPr>
          <a:xfrm>
            <a:off x="463550" y="2530474"/>
            <a:ext cx="8231188" cy="3044825"/>
          </a:xfrm>
        </p:spPr>
        <p:txBody>
          <a:bodyPr/>
          <a:lstStyle>
            <a:lvl1pPr marL="0" indent="0">
              <a:buFontTx/>
              <a:buNone/>
              <a:defRPr sz="2400"/>
            </a:lvl1pPr>
          </a:lstStyle>
          <a:p>
            <a:r>
              <a:rPr lang="en-US" dirty="0"/>
              <a:t>Click to edit presentation subtitle</a:t>
            </a:r>
            <a:endParaRPr lang="en-GB" dirty="0"/>
          </a:p>
        </p:txBody>
      </p:sp>
      <p:sp>
        <p:nvSpPr>
          <p:cNvPr id="132100" name="Line 4"/>
          <p:cNvSpPr>
            <a:spLocks noChangeShapeType="1"/>
          </p:cNvSpPr>
          <p:nvPr userDrawn="1"/>
        </p:nvSpPr>
        <p:spPr bwMode="auto">
          <a:xfrm>
            <a:off x="468313" y="5811838"/>
            <a:ext cx="8231187" cy="0"/>
          </a:xfrm>
          <a:prstGeom prst="line">
            <a:avLst/>
          </a:prstGeom>
          <a:noFill/>
          <a:ln w="19050">
            <a:solidFill>
              <a:schemeClr val="tx1"/>
            </a:solidFill>
            <a:round/>
            <a:headEnd/>
            <a:tailEnd/>
          </a:ln>
          <a:effectLst/>
        </p:spPr>
        <p:txBody>
          <a:bodyPr/>
          <a:lstStyle/>
          <a:p>
            <a:endParaRPr lang="en-GB"/>
          </a:p>
        </p:txBody>
      </p:sp>
      <p:pic>
        <p:nvPicPr>
          <p:cNvPr id="9" name="Picture 8">
            <a:extLst>
              <a:ext uri="{FF2B5EF4-FFF2-40B4-BE49-F238E27FC236}">
                <a16:creationId xmlns:a16="http://schemas.microsoft.com/office/drawing/2014/main" id="{9D43C7DF-79D4-9E4B-ADB1-89FF0F23B51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96767" y="6032502"/>
            <a:ext cx="1350466" cy="571698"/>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ong title, Short subtitle and 1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628650"/>
            <a:ext cx="8229600" cy="1038225"/>
          </a:xfrm>
        </p:spPr>
        <p:txBody>
          <a:bodyPr/>
          <a:lstStyle>
            <a:lvl1pPr>
              <a:defRPr/>
            </a:lvl1pPr>
          </a:lstStyle>
          <a:p>
            <a:r>
              <a:rPr lang="en-US" dirty="0"/>
              <a:t>Click to edit longer title </a:t>
            </a:r>
            <a:br>
              <a:rPr lang="en-US" dirty="0"/>
            </a:br>
            <a:r>
              <a:rPr lang="en-US" dirty="0"/>
              <a:t>text here</a:t>
            </a:r>
            <a:endParaRPr lang="en-GB" dirty="0"/>
          </a:p>
        </p:txBody>
      </p:sp>
      <p:sp>
        <p:nvSpPr>
          <p:cNvPr id="3" name="Text Placeholder 2"/>
          <p:cNvSpPr>
            <a:spLocks noGrp="1"/>
          </p:cNvSpPr>
          <p:nvPr>
            <p:ph type="body" idx="1" hasCustomPrompt="1"/>
          </p:nvPr>
        </p:nvSpPr>
        <p:spPr>
          <a:xfrm>
            <a:off x="457200" y="1886565"/>
            <a:ext cx="8229600" cy="360720"/>
          </a:xfrm>
        </p:spPr>
        <p:txBody>
          <a:bodyPr anchor="ctr" anchorCtr="0">
            <a:normAutofit/>
          </a:bodyPr>
          <a:lstStyle>
            <a:lvl1pPr marL="0" indent="0">
              <a:lnSpc>
                <a:spcPts val="2400"/>
              </a:lnSpc>
              <a:spcBef>
                <a:spcPts val="0"/>
              </a:spcBef>
              <a:buNone/>
              <a:defRPr sz="2800" b="0">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short subtitle text</a:t>
            </a:r>
          </a:p>
        </p:txBody>
      </p:sp>
      <p:sp>
        <p:nvSpPr>
          <p:cNvPr id="6" name="Content Placeholder 5"/>
          <p:cNvSpPr>
            <a:spLocks noGrp="1"/>
          </p:cNvSpPr>
          <p:nvPr>
            <p:ph sz="quarter" idx="10"/>
          </p:nvPr>
        </p:nvSpPr>
        <p:spPr>
          <a:xfrm>
            <a:off x="457200" y="2466975"/>
            <a:ext cx="8229600" cy="3181350"/>
          </a:xfrm>
        </p:spPr>
        <p:txBody>
          <a:bodyPr/>
          <a:lstStyle>
            <a:lvl1pPr>
              <a:defRPr sz="2400"/>
            </a:lvl1pPr>
            <a:lvl2pPr>
              <a:defRPr sz="24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ong Title, Long Subtitle and 1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628650"/>
            <a:ext cx="8229600" cy="1038225"/>
          </a:xfrm>
        </p:spPr>
        <p:txBody>
          <a:bodyPr/>
          <a:lstStyle>
            <a:lvl1pPr>
              <a:defRPr/>
            </a:lvl1pPr>
          </a:lstStyle>
          <a:p>
            <a:r>
              <a:rPr lang="en-US" dirty="0"/>
              <a:t>Click to edit longer title </a:t>
            </a:r>
            <a:br>
              <a:rPr lang="en-US" dirty="0"/>
            </a:br>
            <a:r>
              <a:rPr lang="en-US" dirty="0"/>
              <a:t>text here</a:t>
            </a:r>
            <a:endParaRPr lang="en-GB" dirty="0"/>
          </a:p>
        </p:txBody>
      </p:sp>
      <p:sp>
        <p:nvSpPr>
          <p:cNvPr id="3" name="Text Placeholder 2"/>
          <p:cNvSpPr>
            <a:spLocks noGrp="1"/>
          </p:cNvSpPr>
          <p:nvPr>
            <p:ph type="body" idx="1" hasCustomPrompt="1"/>
          </p:nvPr>
        </p:nvSpPr>
        <p:spPr>
          <a:xfrm>
            <a:off x="457200" y="1752600"/>
            <a:ext cx="8229600" cy="800100"/>
          </a:xfrm>
        </p:spPr>
        <p:txBody>
          <a:bodyPr anchor="ctr" anchorCtr="0">
            <a:normAutofit/>
          </a:bodyPr>
          <a:lstStyle>
            <a:lvl1pPr marL="0" indent="0">
              <a:lnSpc>
                <a:spcPct val="100000"/>
              </a:lnSpc>
              <a:spcBef>
                <a:spcPts val="0"/>
              </a:spcBef>
              <a:buNone/>
              <a:defRPr sz="2800" b="0">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longer subtitle </a:t>
            </a:r>
            <a:br>
              <a:rPr lang="en-US" dirty="0"/>
            </a:br>
            <a:r>
              <a:rPr lang="en-US" dirty="0"/>
              <a:t>text here</a:t>
            </a:r>
          </a:p>
        </p:txBody>
      </p:sp>
      <p:sp>
        <p:nvSpPr>
          <p:cNvPr id="6" name="Content Placeholder 5"/>
          <p:cNvSpPr>
            <a:spLocks noGrp="1"/>
          </p:cNvSpPr>
          <p:nvPr>
            <p:ph sz="quarter" idx="10"/>
          </p:nvPr>
        </p:nvSpPr>
        <p:spPr>
          <a:xfrm>
            <a:off x="457200" y="2657475"/>
            <a:ext cx="8229600" cy="3009900"/>
          </a:xfrm>
        </p:spPr>
        <p:txBody>
          <a:bodyPr/>
          <a:lstStyle>
            <a:lvl1pPr>
              <a:defRPr sz="2400"/>
            </a:lvl1pPr>
            <a:lvl2pPr>
              <a:defRPr sz="24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Long title, Short subtitle and 2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628650"/>
            <a:ext cx="8229600" cy="1188000"/>
          </a:xfrm>
        </p:spPr>
        <p:txBody>
          <a:bodyPr/>
          <a:lstStyle>
            <a:lvl1pPr>
              <a:defRPr/>
            </a:lvl1pPr>
          </a:lstStyle>
          <a:p>
            <a:r>
              <a:rPr lang="en-US" dirty="0"/>
              <a:t>Click to edit longer title </a:t>
            </a:r>
            <a:br>
              <a:rPr lang="en-US" dirty="0"/>
            </a:br>
            <a:r>
              <a:rPr lang="en-US" dirty="0"/>
              <a:t>text here</a:t>
            </a:r>
            <a:endParaRPr lang="en-GB" dirty="0"/>
          </a:p>
        </p:txBody>
      </p:sp>
      <p:sp>
        <p:nvSpPr>
          <p:cNvPr id="3" name="Text Placeholder 2"/>
          <p:cNvSpPr>
            <a:spLocks noGrp="1"/>
          </p:cNvSpPr>
          <p:nvPr>
            <p:ph type="body" idx="1" hasCustomPrompt="1"/>
          </p:nvPr>
        </p:nvSpPr>
        <p:spPr>
          <a:xfrm>
            <a:off x="457200" y="1980000"/>
            <a:ext cx="4040188" cy="324000"/>
          </a:xfrm>
        </p:spPr>
        <p:txBody>
          <a:bodyPr anchor="t" anchorCtr="0"/>
          <a:lstStyle>
            <a:lvl1pPr marL="0" indent="0">
              <a:lnSpc>
                <a:spcPts val="2400"/>
              </a:lnSpc>
              <a:spcBef>
                <a:spcPts val="0"/>
              </a:spcBef>
              <a:buNone/>
              <a:defRPr sz="2400" b="0">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short subtitle text</a:t>
            </a:r>
          </a:p>
        </p:txBody>
      </p:sp>
      <p:sp>
        <p:nvSpPr>
          <p:cNvPr id="4" name="Content Placeholder 3"/>
          <p:cNvSpPr>
            <a:spLocks noGrp="1"/>
          </p:cNvSpPr>
          <p:nvPr>
            <p:ph sz="half" idx="2" hasCustomPrompt="1"/>
          </p:nvPr>
        </p:nvSpPr>
        <p:spPr>
          <a:xfrm>
            <a:off x="457200" y="2412000"/>
            <a:ext cx="4040188" cy="3168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hasCustomPrompt="1"/>
          </p:nvPr>
        </p:nvSpPr>
        <p:spPr>
          <a:xfrm>
            <a:off x="4645025" y="1980000"/>
            <a:ext cx="4041775" cy="324000"/>
          </a:xfrm>
        </p:spPr>
        <p:txBody>
          <a:bodyPr anchor="t" anchorCtr="0"/>
          <a:lstStyle>
            <a:lvl1pPr marL="0" indent="0">
              <a:lnSpc>
                <a:spcPts val="2400"/>
              </a:lnSpc>
              <a:spcBef>
                <a:spcPts val="0"/>
              </a:spcBef>
              <a:buNone/>
              <a:defRPr sz="24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short subtitle text</a:t>
            </a:r>
          </a:p>
        </p:txBody>
      </p:sp>
      <p:sp>
        <p:nvSpPr>
          <p:cNvPr id="6" name="Content Placeholder 5"/>
          <p:cNvSpPr>
            <a:spLocks noGrp="1"/>
          </p:cNvSpPr>
          <p:nvPr>
            <p:ph sz="quarter" idx="4" hasCustomPrompt="1"/>
          </p:nvPr>
        </p:nvSpPr>
        <p:spPr>
          <a:xfrm>
            <a:off x="4645025" y="2412000"/>
            <a:ext cx="4041775" cy="3168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Long Title, Long Subtitle and 2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628650"/>
            <a:ext cx="8229600" cy="1188000"/>
          </a:xfrm>
        </p:spPr>
        <p:txBody>
          <a:bodyPr/>
          <a:lstStyle>
            <a:lvl1pPr>
              <a:defRPr/>
            </a:lvl1pPr>
          </a:lstStyle>
          <a:p>
            <a:r>
              <a:rPr lang="en-US" dirty="0"/>
              <a:t>Click to edit longer title </a:t>
            </a:r>
            <a:br>
              <a:rPr lang="en-US" dirty="0"/>
            </a:br>
            <a:r>
              <a:rPr lang="en-US" dirty="0"/>
              <a:t>text here</a:t>
            </a:r>
            <a:endParaRPr lang="en-GB" dirty="0"/>
          </a:p>
        </p:txBody>
      </p:sp>
      <p:sp>
        <p:nvSpPr>
          <p:cNvPr id="3" name="Text Placeholder 2"/>
          <p:cNvSpPr>
            <a:spLocks noGrp="1"/>
          </p:cNvSpPr>
          <p:nvPr>
            <p:ph type="body" idx="1" hasCustomPrompt="1"/>
          </p:nvPr>
        </p:nvSpPr>
        <p:spPr>
          <a:xfrm>
            <a:off x="457200" y="1980000"/>
            <a:ext cx="4040188" cy="639762"/>
          </a:xfrm>
        </p:spPr>
        <p:txBody>
          <a:bodyPr anchor="t" anchorCtr="0"/>
          <a:lstStyle>
            <a:lvl1pPr marL="0" indent="0">
              <a:lnSpc>
                <a:spcPts val="2400"/>
              </a:lnSpc>
              <a:spcBef>
                <a:spcPts val="0"/>
              </a:spcBef>
              <a:buNone/>
              <a:defRPr sz="2400" b="0">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longer subtitle </a:t>
            </a:r>
            <a:br>
              <a:rPr lang="en-US" dirty="0"/>
            </a:br>
            <a:r>
              <a:rPr lang="en-US" dirty="0"/>
              <a:t>text here</a:t>
            </a:r>
          </a:p>
        </p:txBody>
      </p:sp>
      <p:sp>
        <p:nvSpPr>
          <p:cNvPr id="4" name="Content Placeholder 3"/>
          <p:cNvSpPr>
            <a:spLocks noGrp="1"/>
          </p:cNvSpPr>
          <p:nvPr>
            <p:ph sz="half" idx="2" hasCustomPrompt="1"/>
          </p:nvPr>
        </p:nvSpPr>
        <p:spPr>
          <a:xfrm>
            <a:off x="457200" y="2700000"/>
            <a:ext cx="4040188" cy="291300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hasCustomPrompt="1"/>
          </p:nvPr>
        </p:nvSpPr>
        <p:spPr>
          <a:xfrm>
            <a:off x="4645025" y="1980000"/>
            <a:ext cx="4041775" cy="639762"/>
          </a:xfrm>
        </p:spPr>
        <p:txBody>
          <a:bodyPr anchor="t" anchorCtr="0"/>
          <a:lstStyle>
            <a:lvl1pPr marL="0" indent="0">
              <a:lnSpc>
                <a:spcPts val="2400"/>
              </a:lnSpc>
              <a:spcBef>
                <a:spcPts val="0"/>
              </a:spcBef>
              <a:buNone/>
              <a:defRPr sz="24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longer subtitle </a:t>
            </a:r>
            <a:br>
              <a:rPr lang="en-US" dirty="0"/>
            </a:br>
            <a:r>
              <a:rPr lang="en-US" dirty="0"/>
              <a:t>text here</a:t>
            </a:r>
          </a:p>
        </p:txBody>
      </p:sp>
      <p:sp>
        <p:nvSpPr>
          <p:cNvPr id="6" name="Content Placeholder 5"/>
          <p:cNvSpPr>
            <a:spLocks noGrp="1"/>
          </p:cNvSpPr>
          <p:nvPr>
            <p:ph sz="quarter" idx="4" hasCustomPrompt="1"/>
          </p:nvPr>
        </p:nvSpPr>
        <p:spPr>
          <a:xfrm>
            <a:off x="4645025" y="2700000"/>
            <a:ext cx="4041775" cy="291300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Short Title and 1 Content">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bwMode="auto">
          <a:xfrm>
            <a:off x="457200" y="628650"/>
            <a:ext cx="8229600" cy="6604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a:t>Click to edit Master title style</a:t>
            </a:r>
            <a:endParaRPr lang="en-GB" dirty="0"/>
          </a:p>
        </p:txBody>
      </p:sp>
      <p:sp>
        <p:nvSpPr>
          <p:cNvPr id="8" name="Content Placeholder 2"/>
          <p:cNvSpPr>
            <a:spLocks noGrp="1"/>
          </p:cNvSpPr>
          <p:nvPr>
            <p:ph idx="1" hasCustomPrompt="1"/>
          </p:nvPr>
        </p:nvSpPr>
        <p:spPr>
          <a:xfrm>
            <a:off x="457200" y="1438275"/>
            <a:ext cx="8229600" cy="4171950"/>
          </a:xfrm>
        </p:spPr>
        <p:txBody>
          <a:bodyPr>
            <a:normAutofit/>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Long Title and 1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2005013"/>
            <a:ext cx="8229600" cy="3605212"/>
          </a:xfrm>
        </p:spPr>
        <p:txBody>
          <a:bodyPr>
            <a:normAutofit/>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itle 3"/>
          <p:cNvSpPr>
            <a:spLocks noGrp="1"/>
          </p:cNvSpPr>
          <p:nvPr>
            <p:ph type="title" hasCustomPrompt="1"/>
          </p:nvPr>
        </p:nvSpPr>
        <p:spPr>
          <a:xfrm>
            <a:off x="457200" y="628650"/>
            <a:ext cx="8229600" cy="1200150"/>
          </a:xfrm>
        </p:spPr>
        <p:txBody>
          <a:bodyPr/>
          <a:lstStyle>
            <a:lvl1pPr>
              <a:defRPr baseline="0"/>
            </a:lvl1pPr>
          </a:lstStyle>
          <a:p>
            <a:r>
              <a:rPr lang="en-US" dirty="0"/>
              <a:t>Click to edit longer title </a:t>
            </a:r>
            <a:br>
              <a:rPr lang="en-US" dirty="0"/>
            </a:br>
            <a:r>
              <a:rPr lang="en-US" dirty="0"/>
              <a:t>text here</a:t>
            </a:r>
            <a:endParaRPr lang="en-GB"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_Short Title and 1 Content">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bwMode="auto">
          <a:xfrm>
            <a:off x="457200" y="628650"/>
            <a:ext cx="8229600" cy="6604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a:t>Click to edit Master title style</a:t>
            </a:r>
            <a:endParaRPr lang="en-GB" dirty="0"/>
          </a:p>
        </p:txBody>
      </p:sp>
      <p:sp>
        <p:nvSpPr>
          <p:cNvPr id="8" name="Content Placeholder 2"/>
          <p:cNvSpPr>
            <a:spLocks noGrp="1"/>
          </p:cNvSpPr>
          <p:nvPr>
            <p:ph idx="1" hasCustomPrompt="1"/>
          </p:nvPr>
        </p:nvSpPr>
        <p:spPr>
          <a:xfrm>
            <a:off x="457200" y="1438275"/>
            <a:ext cx="8229600" cy="4171950"/>
          </a:xfrm>
        </p:spPr>
        <p:txBody>
          <a:bodyPr>
            <a:normAutofit/>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2_Long Title and 1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2005013"/>
            <a:ext cx="8229600" cy="3605212"/>
          </a:xfrm>
        </p:spPr>
        <p:txBody>
          <a:bodyPr>
            <a:normAutofit/>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itle 3"/>
          <p:cNvSpPr>
            <a:spLocks noGrp="1"/>
          </p:cNvSpPr>
          <p:nvPr>
            <p:ph type="title" hasCustomPrompt="1"/>
          </p:nvPr>
        </p:nvSpPr>
        <p:spPr>
          <a:xfrm>
            <a:off x="457200" y="628650"/>
            <a:ext cx="8229600" cy="1200150"/>
          </a:xfrm>
        </p:spPr>
        <p:txBody>
          <a:bodyPr/>
          <a:lstStyle>
            <a:lvl1pPr>
              <a:defRPr baseline="0"/>
            </a:lvl1pPr>
          </a:lstStyle>
          <a:p>
            <a:r>
              <a:rPr lang="en-US" dirty="0"/>
              <a:t>Click to edit longer title </a:t>
            </a:r>
            <a:br>
              <a:rPr lang="en-US" dirty="0"/>
            </a:br>
            <a:r>
              <a:rPr lang="en-US" dirty="0"/>
              <a:t>text here</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hort Title and 1 Content">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bwMode="auto">
          <a:xfrm>
            <a:off x="457200" y="628650"/>
            <a:ext cx="8229600" cy="6604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a:t>Click to edit Master title style</a:t>
            </a:r>
            <a:endParaRPr lang="en-GB" dirty="0"/>
          </a:p>
        </p:txBody>
      </p:sp>
      <p:sp>
        <p:nvSpPr>
          <p:cNvPr id="8" name="Content Placeholder 2"/>
          <p:cNvSpPr>
            <a:spLocks noGrp="1"/>
          </p:cNvSpPr>
          <p:nvPr>
            <p:ph idx="1" hasCustomPrompt="1"/>
          </p:nvPr>
        </p:nvSpPr>
        <p:spPr>
          <a:xfrm>
            <a:off x="457200" y="1438275"/>
            <a:ext cx="8229600" cy="4171950"/>
          </a:xfrm>
        </p:spPr>
        <p:txBody>
          <a:bodyPr>
            <a:normAutofit/>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ong Title and 1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2005013"/>
            <a:ext cx="8229600" cy="3605212"/>
          </a:xfrm>
        </p:spPr>
        <p:txBody>
          <a:bodyPr>
            <a:normAutofit/>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Title 3"/>
          <p:cNvSpPr>
            <a:spLocks noGrp="1"/>
          </p:cNvSpPr>
          <p:nvPr>
            <p:ph type="title" hasCustomPrompt="1"/>
          </p:nvPr>
        </p:nvSpPr>
        <p:spPr>
          <a:xfrm>
            <a:off x="457200" y="628650"/>
            <a:ext cx="8229600" cy="1200150"/>
          </a:xfrm>
        </p:spPr>
        <p:txBody>
          <a:bodyPr/>
          <a:lstStyle>
            <a:lvl1pPr>
              <a:defRPr baseline="0"/>
            </a:lvl1pPr>
          </a:lstStyle>
          <a:p>
            <a:r>
              <a:rPr lang="en-US" dirty="0"/>
              <a:t>Click to edit longer title </a:t>
            </a:r>
            <a:br>
              <a:rPr lang="en-US" dirty="0"/>
            </a:br>
            <a:r>
              <a:rPr lang="en-US" dirty="0"/>
              <a:t>text here</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hort title, Short Subtitle and 1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628649"/>
            <a:ext cx="8229600" cy="511539"/>
          </a:xfrm>
        </p:spPr>
        <p:txBody>
          <a:bodyPr/>
          <a:lstStyle>
            <a:lvl1pPr>
              <a:defRPr/>
            </a:lvl1pPr>
          </a:lstStyle>
          <a:p>
            <a:r>
              <a:rPr lang="en-US" dirty="0"/>
              <a:t>Click to edit short title text</a:t>
            </a:r>
            <a:endParaRPr lang="en-GB" dirty="0"/>
          </a:p>
        </p:txBody>
      </p:sp>
      <p:sp>
        <p:nvSpPr>
          <p:cNvPr id="3" name="Text Placeholder 2"/>
          <p:cNvSpPr>
            <a:spLocks noGrp="1"/>
          </p:cNvSpPr>
          <p:nvPr>
            <p:ph type="body" idx="1" hasCustomPrompt="1"/>
          </p:nvPr>
        </p:nvSpPr>
        <p:spPr>
          <a:xfrm>
            <a:off x="457200" y="1385811"/>
            <a:ext cx="8229600" cy="334623"/>
          </a:xfrm>
        </p:spPr>
        <p:txBody>
          <a:bodyPr anchor="ctr" anchorCtr="0">
            <a:normAutofit/>
          </a:bodyPr>
          <a:lstStyle>
            <a:lvl1pPr marL="0" indent="0">
              <a:lnSpc>
                <a:spcPts val="2400"/>
              </a:lnSpc>
              <a:spcBef>
                <a:spcPts val="0"/>
              </a:spcBef>
              <a:buNone/>
              <a:defRPr sz="2800" b="0">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short subtitle text</a:t>
            </a:r>
          </a:p>
        </p:txBody>
      </p:sp>
      <p:sp>
        <p:nvSpPr>
          <p:cNvPr id="6" name="Content Placeholder 5"/>
          <p:cNvSpPr>
            <a:spLocks noGrp="1"/>
          </p:cNvSpPr>
          <p:nvPr>
            <p:ph sz="quarter" idx="10"/>
          </p:nvPr>
        </p:nvSpPr>
        <p:spPr>
          <a:xfrm>
            <a:off x="457200" y="1971675"/>
            <a:ext cx="8229600" cy="3600450"/>
          </a:xfrm>
        </p:spPr>
        <p:txBody>
          <a:bodyPr/>
          <a:lstStyle>
            <a:lvl1pPr>
              <a:defRPr sz="2400"/>
            </a:lvl1pPr>
            <a:lvl2pPr>
              <a:defRPr sz="2400"/>
            </a:lvl2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Short Title and 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short title text</a:t>
            </a:r>
            <a:endParaRPr lang="en-GB" dirty="0"/>
          </a:p>
        </p:txBody>
      </p:sp>
      <p:sp>
        <p:nvSpPr>
          <p:cNvPr id="3" name="Content Placeholder 2"/>
          <p:cNvSpPr>
            <a:spLocks noGrp="1"/>
          </p:cNvSpPr>
          <p:nvPr>
            <p:ph sz="half" idx="1" hasCustomPrompt="1"/>
          </p:nvPr>
        </p:nvSpPr>
        <p:spPr>
          <a:xfrm>
            <a:off x="457200" y="1438274"/>
            <a:ext cx="4038600" cy="4124325"/>
          </a:xfrm>
        </p:spPr>
        <p:txBody>
          <a:bodyPr/>
          <a:lstStyle>
            <a:lvl1pPr marL="0" marR="0" indent="0" algn="l" defTabSz="914400" rtl="0" eaLnBrk="1" fontAlgn="base" latinLnBrk="0" hangingPunct="1">
              <a:lnSpc>
                <a:spcPct val="100000"/>
              </a:lnSpc>
              <a:spcBef>
                <a:spcPct val="20000"/>
              </a:spcBef>
              <a:spcAft>
                <a:spcPct val="0"/>
              </a:spcAft>
              <a:buClrTx/>
              <a:buSzTx/>
              <a:buFontTx/>
              <a:buNone/>
              <a:tabLst/>
              <a:defRPr sz="2800"/>
            </a:lvl1pPr>
            <a:lvl2pPr marL="449263" marR="0" indent="-269875" algn="l" defTabSz="914400" rtl="0" eaLnBrk="1" fontAlgn="base" latinLnBrk="0" hangingPunct="1">
              <a:lnSpc>
                <a:spcPct val="100000"/>
              </a:lnSpc>
              <a:spcBef>
                <a:spcPct val="20000"/>
              </a:spcBef>
              <a:spcAft>
                <a:spcPct val="0"/>
              </a:spcAft>
              <a:buClrTx/>
              <a:buSzTx/>
              <a:buFont typeface="Arial" pitchFamily="34" charset="0"/>
              <a:buChar char="•"/>
              <a:tabLst/>
              <a:defRPr sz="2400"/>
            </a:lvl2pPr>
            <a:lvl3pPr marL="1143000" marR="0" indent="-228600" algn="l" defTabSz="914400" rtl="0" eaLnBrk="1" fontAlgn="base" latinLnBrk="0" hangingPunct="1">
              <a:lnSpc>
                <a:spcPct val="100000"/>
              </a:lnSpc>
              <a:spcBef>
                <a:spcPct val="20000"/>
              </a:spcBef>
              <a:spcAft>
                <a:spcPct val="0"/>
              </a:spcAft>
              <a:buClrTx/>
              <a:buSzTx/>
              <a:buFontTx/>
              <a:buChar char="•"/>
              <a:tabLst/>
              <a:defRPr sz="2000"/>
            </a:lvl3pPr>
            <a:lvl4pPr marL="1600200" marR="0" indent="-228600" algn="l" defTabSz="914400" rtl="0" eaLnBrk="1" fontAlgn="base" latinLnBrk="0" hangingPunct="1">
              <a:lnSpc>
                <a:spcPct val="100000"/>
              </a:lnSpc>
              <a:spcBef>
                <a:spcPct val="20000"/>
              </a:spcBef>
              <a:spcAft>
                <a:spcPct val="0"/>
              </a:spcAft>
              <a:buClrTx/>
              <a:buSzTx/>
              <a:buFontTx/>
              <a:buChar char="–"/>
              <a:tabLst/>
              <a:defRPr sz="1800"/>
            </a:lvl4pPr>
            <a:lvl5pPr marL="2057400" marR="0" indent="-228600" algn="l" defTabSz="914400" rtl="0" eaLnBrk="1" fontAlgn="base" latinLnBrk="0" hangingPunct="1">
              <a:lnSpc>
                <a:spcPct val="100000"/>
              </a:lnSpc>
              <a:spcBef>
                <a:spcPct val="20000"/>
              </a:spcBef>
              <a:spcAft>
                <a:spcPct val="0"/>
              </a:spcAft>
              <a:buClrTx/>
              <a:buSzTx/>
              <a:buFontTx/>
              <a:buChar char="»"/>
              <a:tabLst/>
              <a:defRPr sz="1800"/>
            </a:lvl5pPr>
            <a:lvl6pPr>
              <a:defRPr sz="1800"/>
            </a:lvl6pPr>
            <a:lvl7pPr>
              <a:defRPr sz="1800"/>
            </a:lvl7pPr>
            <a:lvl8pPr>
              <a:defRPr sz="1800"/>
            </a:lvl8pPr>
            <a:lvl9pPr>
              <a:defRPr sz="1800"/>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2800" b="0" i="0" u="none" strike="noStrike" kern="0" cap="none" spc="0" normalizeH="0" baseline="0" noProof="0" dirty="0">
                <a:ln>
                  <a:noFill/>
                </a:ln>
                <a:solidFill>
                  <a:srgbClr val="003366"/>
                </a:solidFill>
                <a:effectLst/>
                <a:uLnTx/>
                <a:uFillTx/>
                <a:latin typeface="+mn-lt"/>
                <a:ea typeface="+mn-ea"/>
                <a:cs typeface="+mn-cs"/>
              </a:rPr>
              <a:t>Click to edit text</a:t>
            </a:r>
          </a:p>
          <a:p>
            <a:pPr marL="449263" marR="0" lvl="1" indent="-269875"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n-US" sz="2800" b="0" i="0" u="none" strike="noStrike" kern="0" cap="none" spc="0" normalizeH="0" baseline="0" noProof="0" dirty="0">
                <a:ln>
                  <a:noFill/>
                </a:ln>
                <a:solidFill>
                  <a:srgbClr val="003366"/>
                </a:solidFill>
                <a:effectLst/>
                <a:uLnTx/>
                <a:uFillTx/>
                <a:latin typeface="+mn-lt"/>
              </a:rPr>
              <a:t>Second level</a:t>
            </a:r>
          </a:p>
          <a:p>
            <a:pPr marL="1143000" marR="0" lvl="2" indent="-2286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003366"/>
                </a:solidFill>
                <a:effectLst/>
                <a:uLnTx/>
                <a:uFillTx/>
                <a:latin typeface="+mn-lt"/>
              </a:rPr>
              <a:t>Third level</a:t>
            </a:r>
          </a:p>
          <a:p>
            <a:pPr marL="1600200" marR="0" lvl="3" indent="-228600" algn="l" defTabSz="914400" rtl="0" eaLnBrk="1" fontAlgn="base" latinLnBrk="0" hangingPunct="1">
              <a:lnSpc>
                <a:spcPct val="100000"/>
              </a:lnSpc>
              <a:spcBef>
                <a:spcPct val="20000"/>
              </a:spcBef>
              <a:spcAft>
                <a:spcPct val="0"/>
              </a:spcAft>
              <a:buClrTx/>
              <a:buSzTx/>
              <a:buFontTx/>
              <a:buChar char="–"/>
              <a:tabLst/>
              <a:defRPr/>
            </a:pPr>
            <a:r>
              <a:rPr kumimoji="0" lang="en-US" sz="1800" b="0" i="0" u="none" strike="noStrike" kern="0" cap="none" spc="0" normalizeH="0" baseline="0" noProof="0" dirty="0">
                <a:ln>
                  <a:noFill/>
                </a:ln>
                <a:solidFill>
                  <a:srgbClr val="003366"/>
                </a:solidFill>
                <a:effectLst/>
                <a:uLnTx/>
                <a:uFillTx/>
                <a:latin typeface="+mn-lt"/>
              </a:rPr>
              <a:t>Fourth level</a:t>
            </a:r>
          </a:p>
          <a:p>
            <a:pPr marL="2057400" marR="0" lvl="4" indent="-228600" algn="l" defTabSz="914400" rtl="0" eaLnBrk="1" fontAlgn="base" latinLnBrk="0" hangingPunct="1">
              <a:lnSpc>
                <a:spcPct val="10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3366"/>
                </a:solidFill>
                <a:effectLst/>
                <a:uLnTx/>
                <a:uFillTx/>
                <a:latin typeface="+mn-lt"/>
              </a:rPr>
              <a:t>Fifth level</a:t>
            </a:r>
            <a:endParaRPr kumimoji="0" lang="en-GB" sz="1400" b="0" i="0" u="none" strike="noStrike" kern="0" cap="none" spc="0" normalizeH="0" baseline="0" noProof="0" dirty="0">
              <a:ln>
                <a:noFill/>
              </a:ln>
              <a:solidFill>
                <a:srgbClr val="003366"/>
              </a:solidFill>
              <a:effectLst/>
              <a:uLnTx/>
              <a:uFillTx/>
              <a:latin typeface="+mn-lt"/>
            </a:endParaRPr>
          </a:p>
        </p:txBody>
      </p:sp>
      <p:sp>
        <p:nvSpPr>
          <p:cNvPr id="4" name="Content Placeholder 3"/>
          <p:cNvSpPr>
            <a:spLocks noGrp="1"/>
          </p:cNvSpPr>
          <p:nvPr>
            <p:ph sz="half" idx="2" hasCustomPrompt="1"/>
          </p:nvPr>
        </p:nvSpPr>
        <p:spPr>
          <a:xfrm>
            <a:off x="4648200" y="1438274"/>
            <a:ext cx="4038600" cy="4137025"/>
          </a:xfrm>
        </p:spPr>
        <p:txBody>
          <a:bodyPr/>
          <a:lstStyle>
            <a:lvl1pPr marL="0" marR="0" indent="0" algn="l" defTabSz="914400" rtl="0" eaLnBrk="1" fontAlgn="base" latinLnBrk="0" hangingPunct="1">
              <a:lnSpc>
                <a:spcPct val="100000"/>
              </a:lnSpc>
              <a:spcBef>
                <a:spcPct val="20000"/>
              </a:spcBef>
              <a:spcAft>
                <a:spcPct val="0"/>
              </a:spcAft>
              <a:buClrTx/>
              <a:buSzTx/>
              <a:buFontTx/>
              <a:buNone/>
              <a:tabLst/>
              <a:defRPr sz="2800"/>
            </a:lvl1pPr>
            <a:lvl2pPr marL="449263" marR="0" indent="-269875" algn="l" defTabSz="914400" rtl="0" eaLnBrk="1" fontAlgn="base" latinLnBrk="0" hangingPunct="1">
              <a:lnSpc>
                <a:spcPct val="100000"/>
              </a:lnSpc>
              <a:spcBef>
                <a:spcPct val="20000"/>
              </a:spcBef>
              <a:spcAft>
                <a:spcPct val="0"/>
              </a:spcAft>
              <a:buClrTx/>
              <a:buSzTx/>
              <a:buFont typeface="Arial" pitchFamily="34" charset="0"/>
              <a:buChar char="•"/>
              <a:tabLst/>
              <a:defRPr sz="2400"/>
            </a:lvl2pPr>
            <a:lvl3pPr marL="1143000" marR="0" indent="-228600" algn="l" defTabSz="914400" rtl="0" eaLnBrk="1" fontAlgn="base" latinLnBrk="0" hangingPunct="1">
              <a:lnSpc>
                <a:spcPct val="100000"/>
              </a:lnSpc>
              <a:spcBef>
                <a:spcPct val="20000"/>
              </a:spcBef>
              <a:spcAft>
                <a:spcPct val="0"/>
              </a:spcAft>
              <a:buClrTx/>
              <a:buSzTx/>
              <a:buFontTx/>
              <a:buChar char="•"/>
              <a:tabLst/>
              <a:defRPr sz="2000"/>
            </a:lvl3pPr>
            <a:lvl4pPr marL="1600200" marR="0" indent="-228600" algn="l" defTabSz="914400" rtl="0" eaLnBrk="1" fontAlgn="base" latinLnBrk="0" hangingPunct="1">
              <a:lnSpc>
                <a:spcPct val="100000"/>
              </a:lnSpc>
              <a:spcBef>
                <a:spcPct val="20000"/>
              </a:spcBef>
              <a:spcAft>
                <a:spcPct val="0"/>
              </a:spcAft>
              <a:buClrTx/>
              <a:buSzTx/>
              <a:buFontTx/>
              <a:buChar char="–"/>
              <a:tabLst/>
              <a:defRPr sz="1800"/>
            </a:lvl4pPr>
            <a:lvl5pPr marL="2057400" marR="0" indent="-228600" algn="l" defTabSz="914400" rtl="0" eaLnBrk="1" fontAlgn="base" latinLnBrk="0" hangingPunct="1">
              <a:lnSpc>
                <a:spcPct val="100000"/>
              </a:lnSpc>
              <a:spcBef>
                <a:spcPct val="20000"/>
              </a:spcBef>
              <a:spcAft>
                <a:spcPct val="0"/>
              </a:spcAft>
              <a:buClrTx/>
              <a:buSzTx/>
              <a:buFontTx/>
              <a:buChar char="»"/>
              <a:tabLst/>
              <a:defRPr sz="1800"/>
            </a:lvl5pPr>
            <a:lvl6pPr>
              <a:defRPr sz="1800"/>
            </a:lvl6pPr>
            <a:lvl7pPr>
              <a:defRPr sz="1800"/>
            </a:lvl7pPr>
            <a:lvl8pPr>
              <a:defRPr sz="1800"/>
            </a:lvl8pPr>
            <a:lvl9pPr>
              <a:defRPr sz="1800"/>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2800" b="0" i="0" u="none" strike="noStrike" kern="0" cap="none" spc="0" normalizeH="0" baseline="0" noProof="0" dirty="0">
                <a:ln>
                  <a:noFill/>
                </a:ln>
                <a:solidFill>
                  <a:srgbClr val="003366"/>
                </a:solidFill>
                <a:effectLst/>
                <a:uLnTx/>
                <a:uFillTx/>
                <a:latin typeface="+mn-lt"/>
                <a:ea typeface="+mn-ea"/>
                <a:cs typeface="+mn-cs"/>
              </a:rPr>
              <a:t>Click to edit text</a:t>
            </a:r>
          </a:p>
          <a:p>
            <a:pPr marL="449263" marR="0" lvl="1" indent="-269875"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n-US" sz="2800" b="0" i="0" u="none" strike="noStrike" kern="0" cap="none" spc="0" normalizeH="0" baseline="0" noProof="0" dirty="0">
                <a:ln>
                  <a:noFill/>
                </a:ln>
                <a:solidFill>
                  <a:srgbClr val="003366"/>
                </a:solidFill>
                <a:effectLst/>
                <a:uLnTx/>
                <a:uFillTx/>
                <a:latin typeface="+mn-lt"/>
              </a:rPr>
              <a:t>Second level</a:t>
            </a:r>
          </a:p>
          <a:p>
            <a:pPr marL="1143000" marR="0" lvl="2" indent="-2286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003366"/>
                </a:solidFill>
                <a:effectLst/>
                <a:uLnTx/>
                <a:uFillTx/>
                <a:latin typeface="+mn-lt"/>
              </a:rPr>
              <a:t>Third level</a:t>
            </a:r>
          </a:p>
          <a:p>
            <a:pPr marL="1600200" marR="0" lvl="3" indent="-228600" algn="l" defTabSz="914400" rtl="0" eaLnBrk="1" fontAlgn="base" latinLnBrk="0" hangingPunct="1">
              <a:lnSpc>
                <a:spcPct val="100000"/>
              </a:lnSpc>
              <a:spcBef>
                <a:spcPct val="20000"/>
              </a:spcBef>
              <a:spcAft>
                <a:spcPct val="0"/>
              </a:spcAft>
              <a:buClrTx/>
              <a:buSzTx/>
              <a:buFontTx/>
              <a:buChar char="–"/>
              <a:tabLst/>
              <a:defRPr/>
            </a:pPr>
            <a:r>
              <a:rPr kumimoji="0" lang="en-US" sz="1800" b="0" i="0" u="none" strike="noStrike" kern="0" cap="none" spc="0" normalizeH="0" baseline="0" noProof="0" dirty="0">
                <a:ln>
                  <a:noFill/>
                </a:ln>
                <a:solidFill>
                  <a:srgbClr val="003366"/>
                </a:solidFill>
                <a:effectLst/>
                <a:uLnTx/>
                <a:uFillTx/>
                <a:latin typeface="+mn-lt"/>
              </a:rPr>
              <a:t>Fourth level</a:t>
            </a:r>
          </a:p>
          <a:p>
            <a:pPr marL="2057400" marR="0" lvl="4" indent="-228600" algn="l" defTabSz="914400" rtl="0" eaLnBrk="1" fontAlgn="base" latinLnBrk="0" hangingPunct="1">
              <a:lnSpc>
                <a:spcPct val="10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3366"/>
                </a:solidFill>
                <a:effectLst/>
                <a:uLnTx/>
                <a:uFillTx/>
                <a:latin typeface="+mn-lt"/>
              </a:rPr>
              <a:t>Fifth level</a:t>
            </a:r>
            <a:endParaRPr kumimoji="0" lang="en-GB" sz="1400" b="0" i="0" u="none" strike="noStrike" kern="0" cap="none" spc="0" normalizeH="0" baseline="0" noProof="0" dirty="0">
              <a:ln>
                <a:noFill/>
              </a:ln>
              <a:solidFill>
                <a:srgbClr val="003366"/>
              </a:solidFill>
              <a:effectLst/>
              <a:uLnTx/>
              <a:uFillTx/>
              <a:latin typeface="+mn-lt"/>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Long Title and 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628650"/>
            <a:ext cx="8229600" cy="1200150"/>
          </a:xfrm>
        </p:spPr>
        <p:txBody>
          <a:bodyPr/>
          <a:lstStyle>
            <a:lvl1pPr>
              <a:defRPr baseline="0"/>
            </a:lvl1pPr>
          </a:lstStyle>
          <a:p>
            <a:r>
              <a:rPr lang="en-US" dirty="0"/>
              <a:t>Click to edit longer title </a:t>
            </a:r>
            <a:br>
              <a:rPr lang="en-US" dirty="0"/>
            </a:br>
            <a:r>
              <a:rPr lang="en-US" dirty="0"/>
              <a:t>text here</a:t>
            </a:r>
            <a:endParaRPr lang="en-GB" dirty="0"/>
          </a:p>
        </p:txBody>
      </p:sp>
      <p:sp>
        <p:nvSpPr>
          <p:cNvPr id="3" name="Content Placeholder 2"/>
          <p:cNvSpPr>
            <a:spLocks noGrp="1"/>
          </p:cNvSpPr>
          <p:nvPr>
            <p:ph sz="half" idx="1" hasCustomPrompt="1"/>
          </p:nvPr>
        </p:nvSpPr>
        <p:spPr>
          <a:xfrm>
            <a:off x="457200" y="1980000"/>
            <a:ext cx="4038600" cy="3556800"/>
          </a:xfrm>
        </p:spPr>
        <p:txBody>
          <a:bodyPr/>
          <a:lstStyle>
            <a:lvl1pPr marL="0" marR="0" indent="0" algn="l" defTabSz="914400" rtl="0" eaLnBrk="1" fontAlgn="base" latinLnBrk="0" hangingPunct="1">
              <a:lnSpc>
                <a:spcPct val="100000"/>
              </a:lnSpc>
              <a:spcBef>
                <a:spcPct val="20000"/>
              </a:spcBef>
              <a:spcAft>
                <a:spcPct val="0"/>
              </a:spcAft>
              <a:buClrTx/>
              <a:buSzTx/>
              <a:buFontTx/>
              <a:buNone/>
              <a:tabLst/>
              <a:defRPr sz="2800"/>
            </a:lvl1pPr>
            <a:lvl2pPr marL="449263" marR="0" indent="-269875" algn="l" defTabSz="914400" rtl="0" eaLnBrk="1" fontAlgn="base" latinLnBrk="0" hangingPunct="1">
              <a:lnSpc>
                <a:spcPct val="100000"/>
              </a:lnSpc>
              <a:spcBef>
                <a:spcPct val="20000"/>
              </a:spcBef>
              <a:spcAft>
                <a:spcPct val="0"/>
              </a:spcAft>
              <a:buClrTx/>
              <a:buSzTx/>
              <a:buFont typeface="Arial" pitchFamily="34" charset="0"/>
              <a:buChar char="•"/>
              <a:tabLst/>
              <a:defRPr sz="2400"/>
            </a:lvl2pPr>
            <a:lvl3pPr marL="1143000" marR="0" indent="-228600" algn="l" defTabSz="914400" rtl="0" eaLnBrk="1" fontAlgn="base" latinLnBrk="0" hangingPunct="1">
              <a:lnSpc>
                <a:spcPct val="100000"/>
              </a:lnSpc>
              <a:spcBef>
                <a:spcPct val="20000"/>
              </a:spcBef>
              <a:spcAft>
                <a:spcPct val="0"/>
              </a:spcAft>
              <a:buClrTx/>
              <a:buSzTx/>
              <a:buFontTx/>
              <a:buChar char="•"/>
              <a:tabLst/>
              <a:defRPr sz="2000"/>
            </a:lvl3pPr>
            <a:lvl4pPr marL="1600200" marR="0" indent="-228600" algn="l" defTabSz="914400" rtl="0" eaLnBrk="1" fontAlgn="base" latinLnBrk="0" hangingPunct="1">
              <a:lnSpc>
                <a:spcPct val="100000"/>
              </a:lnSpc>
              <a:spcBef>
                <a:spcPct val="20000"/>
              </a:spcBef>
              <a:spcAft>
                <a:spcPct val="0"/>
              </a:spcAft>
              <a:buClrTx/>
              <a:buSzTx/>
              <a:buFontTx/>
              <a:buChar char="–"/>
              <a:tabLst/>
              <a:defRPr sz="1800"/>
            </a:lvl4pPr>
            <a:lvl5pPr marL="2057400" marR="0" indent="-228600" algn="l" defTabSz="914400" rtl="0" eaLnBrk="1" fontAlgn="base" latinLnBrk="0" hangingPunct="1">
              <a:lnSpc>
                <a:spcPct val="100000"/>
              </a:lnSpc>
              <a:spcBef>
                <a:spcPct val="20000"/>
              </a:spcBef>
              <a:spcAft>
                <a:spcPct val="0"/>
              </a:spcAft>
              <a:buClrTx/>
              <a:buSzTx/>
              <a:buFontTx/>
              <a:buChar char="»"/>
              <a:tabLst/>
              <a:defRPr sz="1800"/>
            </a:lvl5pPr>
            <a:lvl6pPr>
              <a:defRPr sz="1800"/>
            </a:lvl6pPr>
            <a:lvl7pPr>
              <a:defRPr sz="1800"/>
            </a:lvl7pPr>
            <a:lvl8pPr>
              <a:defRPr sz="1800"/>
            </a:lvl8pPr>
            <a:lvl9pPr>
              <a:defRPr sz="1800"/>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2800" b="0" i="0" u="none" strike="noStrike" kern="0" cap="none" spc="0" normalizeH="0" baseline="0" noProof="0" dirty="0">
                <a:ln>
                  <a:noFill/>
                </a:ln>
                <a:solidFill>
                  <a:srgbClr val="003366"/>
                </a:solidFill>
                <a:effectLst/>
                <a:uLnTx/>
                <a:uFillTx/>
                <a:latin typeface="+mn-lt"/>
                <a:ea typeface="+mn-ea"/>
                <a:cs typeface="+mn-cs"/>
              </a:rPr>
              <a:t>Click to edit text</a:t>
            </a:r>
          </a:p>
          <a:p>
            <a:pPr marL="449263" marR="0" lvl="1" indent="-269875"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n-US" sz="2800" b="0" i="0" u="none" strike="noStrike" kern="0" cap="none" spc="0" normalizeH="0" baseline="0" noProof="0" dirty="0">
                <a:ln>
                  <a:noFill/>
                </a:ln>
                <a:solidFill>
                  <a:srgbClr val="003366"/>
                </a:solidFill>
                <a:effectLst/>
                <a:uLnTx/>
                <a:uFillTx/>
                <a:latin typeface="+mn-lt"/>
              </a:rPr>
              <a:t>Second level</a:t>
            </a:r>
          </a:p>
          <a:p>
            <a:pPr marL="1143000" marR="0" lvl="2" indent="-2286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003366"/>
                </a:solidFill>
                <a:effectLst/>
                <a:uLnTx/>
                <a:uFillTx/>
                <a:latin typeface="+mn-lt"/>
              </a:rPr>
              <a:t>Third level</a:t>
            </a:r>
          </a:p>
          <a:p>
            <a:pPr marL="1600200" marR="0" lvl="3" indent="-228600" algn="l" defTabSz="914400" rtl="0" eaLnBrk="1" fontAlgn="base" latinLnBrk="0" hangingPunct="1">
              <a:lnSpc>
                <a:spcPct val="100000"/>
              </a:lnSpc>
              <a:spcBef>
                <a:spcPct val="20000"/>
              </a:spcBef>
              <a:spcAft>
                <a:spcPct val="0"/>
              </a:spcAft>
              <a:buClrTx/>
              <a:buSzTx/>
              <a:buFontTx/>
              <a:buChar char="–"/>
              <a:tabLst/>
              <a:defRPr/>
            </a:pPr>
            <a:r>
              <a:rPr kumimoji="0" lang="en-US" sz="1800" b="0" i="0" u="none" strike="noStrike" kern="0" cap="none" spc="0" normalizeH="0" baseline="0" noProof="0" dirty="0">
                <a:ln>
                  <a:noFill/>
                </a:ln>
                <a:solidFill>
                  <a:srgbClr val="003366"/>
                </a:solidFill>
                <a:effectLst/>
                <a:uLnTx/>
                <a:uFillTx/>
                <a:latin typeface="+mn-lt"/>
              </a:rPr>
              <a:t>Fourth level</a:t>
            </a:r>
          </a:p>
          <a:p>
            <a:pPr marL="2057400" marR="0" lvl="4" indent="-228600" algn="l" defTabSz="914400" rtl="0" eaLnBrk="1" fontAlgn="base" latinLnBrk="0" hangingPunct="1">
              <a:lnSpc>
                <a:spcPct val="10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3366"/>
                </a:solidFill>
                <a:effectLst/>
                <a:uLnTx/>
                <a:uFillTx/>
                <a:latin typeface="+mn-lt"/>
              </a:rPr>
              <a:t>Fifth level</a:t>
            </a:r>
            <a:endParaRPr kumimoji="0" lang="en-GB" sz="1400" b="0" i="0" u="none" strike="noStrike" kern="0" cap="none" spc="0" normalizeH="0" baseline="0" noProof="0" dirty="0">
              <a:ln>
                <a:noFill/>
              </a:ln>
              <a:solidFill>
                <a:srgbClr val="003366"/>
              </a:solidFill>
              <a:effectLst/>
              <a:uLnTx/>
              <a:uFillTx/>
              <a:latin typeface="+mn-lt"/>
            </a:endParaRPr>
          </a:p>
        </p:txBody>
      </p:sp>
      <p:sp>
        <p:nvSpPr>
          <p:cNvPr id="4" name="Content Placeholder 3"/>
          <p:cNvSpPr>
            <a:spLocks noGrp="1"/>
          </p:cNvSpPr>
          <p:nvPr>
            <p:ph sz="half" idx="2" hasCustomPrompt="1"/>
          </p:nvPr>
        </p:nvSpPr>
        <p:spPr>
          <a:xfrm>
            <a:off x="4648200" y="1980000"/>
            <a:ext cx="4038600" cy="3556800"/>
          </a:xfrm>
        </p:spPr>
        <p:txBody>
          <a:bodyPr/>
          <a:lstStyle>
            <a:lvl1pPr marL="0" marR="0" indent="0" algn="l" defTabSz="914400" rtl="0" eaLnBrk="1" fontAlgn="base" latinLnBrk="0" hangingPunct="1">
              <a:lnSpc>
                <a:spcPct val="100000"/>
              </a:lnSpc>
              <a:spcBef>
                <a:spcPct val="20000"/>
              </a:spcBef>
              <a:spcAft>
                <a:spcPct val="0"/>
              </a:spcAft>
              <a:buClrTx/>
              <a:buSzTx/>
              <a:buFontTx/>
              <a:buNone/>
              <a:tabLst/>
              <a:defRPr sz="2800"/>
            </a:lvl1pPr>
            <a:lvl2pPr marL="449263" marR="0" indent="-269875" algn="l" defTabSz="914400" rtl="0" eaLnBrk="1" fontAlgn="base" latinLnBrk="0" hangingPunct="1">
              <a:lnSpc>
                <a:spcPct val="100000"/>
              </a:lnSpc>
              <a:spcBef>
                <a:spcPct val="20000"/>
              </a:spcBef>
              <a:spcAft>
                <a:spcPct val="0"/>
              </a:spcAft>
              <a:buClrTx/>
              <a:buSzTx/>
              <a:buFont typeface="Arial" pitchFamily="34" charset="0"/>
              <a:buChar char="•"/>
              <a:tabLst/>
              <a:defRPr sz="2400"/>
            </a:lvl2pPr>
            <a:lvl3pPr marL="1143000" marR="0" indent="-228600" algn="l" defTabSz="914400" rtl="0" eaLnBrk="1" fontAlgn="base" latinLnBrk="0" hangingPunct="1">
              <a:lnSpc>
                <a:spcPct val="100000"/>
              </a:lnSpc>
              <a:spcBef>
                <a:spcPct val="20000"/>
              </a:spcBef>
              <a:spcAft>
                <a:spcPct val="0"/>
              </a:spcAft>
              <a:buClrTx/>
              <a:buSzTx/>
              <a:buFontTx/>
              <a:buChar char="•"/>
              <a:tabLst/>
              <a:defRPr sz="2000"/>
            </a:lvl3pPr>
            <a:lvl4pPr marL="1600200" marR="0" indent="-228600" algn="l" defTabSz="914400" rtl="0" eaLnBrk="1" fontAlgn="base" latinLnBrk="0" hangingPunct="1">
              <a:lnSpc>
                <a:spcPct val="100000"/>
              </a:lnSpc>
              <a:spcBef>
                <a:spcPct val="20000"/>
              </a:spcBef>
              <a:spcAft>
                <a:spcPct val="0"/>
              </a:spcAft>
              <a:buClrTx/>
              <a:buSzTx/>
              <a:buFontTx/>
              <a:buChar char="–"/>
              <a:tabLst/>
              <a:defRPr sz="1800"/>
            </a:lvl4pPr>
            <a:lvl5pPr marL="2057400" marR="0" indent="-228600" algn="l" defTabSz="914400" rtl="0" eaLnBrk="1" fontAlgn="base" latinLnBrk="0" hangingPunct="1">
              <a:lnSpc>
                <a:spcPct val="100000"/>
              </a:lnSpc>
              <a:spcBef>
                <a:spcPct val="20000"/>
              </a:spcBef>
              <a:spcAft>
                <a:spcPct val="0"/>
              </a:spcAft>
              <a:buClrTx/>
              <a:buSzTx/>
              <a:buFontTx/>
              <a:buChar char="»"/>
              <a:tabLst/>
              <a:defRPr sz="1800"/>
            </a:lvl5pPr>
            <a:lvl6pPr>
              <a:defRPr sz="1800"/>
            </a:lvl6pPr>
            <a:lvl7pPr>
              <a:defRPr sz="1800"/>
            </a:lvl7pPr>
            <a:lvl8pPr>
              <a:defRPr sz="1800"/>
            </a:lvl8pPr>
            <a:lvl9pPr>
              <a:defRPr sz="1800"/>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2800" b="0" i="0" u="none" strike="noStrike" kern="0" cap="none" spc="0" normalizeH="0" baseline="0" noProof="0" dirty="0">
                <a:ln>
                  <a:noFill/>
                </a:ln>
                <a:solidFill>
                  <a:srgbClr val="003366"/>
                </a:solidFill>
                <a:effectLst/>
                <a:uLnTx/>
                <a:uFillTx/>
                <a:latin typeface="+mn-lt"/>
                <a:ea typeface="+mn-ea"/>
                <a:cs typeface="+mn-cs"/>
              </a:rPr>
              <a:t>Click to edit text</a:t>
            </a:r>
          </a:p>
          <a:p>
            <a:pPr marL="449263" marR="0" lvl="1" indent="-269875" algn="l" defTabSz="914400" rtl="0" eaLnBrk="1" fontAlgn="base" latinLnBrk="0" hangingPunct="1">
              <a:lnSpc>
                <a:spcPct val="100000"/>
              </a:lnSpc>
              <a:spcBef>
                <a:spcPct val="20000"/>
              </a:spcBef>
              <a:spcAft>
                <a:spcPct val="0"/>
              </a:spcAft>
              <a:buClrTx/>
              <a:buSzTx/>
              <a:buFont typeface="Arial" pitchFamily="34" charset="0"/>
              <a:buChar char="•"/>
              <a:tabLst/>
              <a:defRPr/>
            </a:pPr>
            <a:r>
              <a:rPr kumimoji="0" lang="en-US" sz="2800" b="0" i="0" u="none" strike="noStrike" kern="0" cap="none" spc="0" normalizeH="0" baseline="0" noProof="0" dirty="0">
                <a:ln>
                  <a:noFill/>
                </a:ln>
                <a:solidFill>
                  <a:srgbClr val="003366"/>
                </a:solidFill>
                <a:effectLst/>
                <a:uLnTx/>
                <a:uFillTx/>
                <a:latin typeface="+mn-lt"/>
              </a:rPr>
              <a:t>Second level</a:t>
            </a:r>
          </a:p>
          <a:p>
            <a:pPr marL="1143000" marR="0" lvl="2" indent="-228600" algn="l" defTabSz="914400" rtl="0" eaLnBrk="1" fontAlgn="base" latinLnBrk="0" hangingPunct="1">
              <a:lnSpc>
                <a:spcPct val="100000"/>
              </a:lnSpc>
              <a:spcBef>
                <a:spcPct val="20000"/>
              </a:spcBef>
              <a:spcAft>
                <a:spcPct val="0"/>
              </a:spcAft>
              <a:buClrTx/>
              <a:buSzTx/>
              <a:buFontTx/>
              <a:buChar char="•"/>
              <a:tabLst/>
              <a:defRPr/>
            </a:pPr>
            <a:r>
              <a:rPr kumimoji="0" lang="en-US" sz="2000" b="0" i="0" u="none" strike="noStrike" kern="0" cap="none" spc="0" normalizeH="0" baseline="0" noProof="0" dirty="0">
                <a:ln>
                  <a:noFill/>
                </a:ln>
                <a:solidFill>
                  <a:srgbClr val="003366"/>
                </a:solidFill>
                <a:effectLst/>
                <a:uLnTx/>
                <a:uFillTx/>
                <a:latin typeface="+mn-lt"/>
              </a:rPr>
              <a:t>Third level</a:t>
            </a:r>
          </a:p>
          <a:p>
            <a:pPr marL="1600200" marR="0" lvl="3" indent="-228600" algn="l" defTabSz="914400" rtl="0" eaLnBrk="1" fontAlgn="base" latinLnBrk="0" hangingPunct="1">
              <a:lnSpc>
                <a:spcPct val="100000"/>
              </a:lnSpc>
              <a:spcBef>
                <a:spcPct val="20000"/>
              </a:spcBef>
              <a:spcAft>
                <a:spcPct val="0"/>
              </a:spcAft>
              <a:buClrTx/>
              <a:buSzTx/>
              <a:buFontTx/>
              <a:buChar char="–"/>
              <a:tabLst/>
              <a:defRPr/>
            </a:pPr>
            <a:r>
              <a:rPr kumimoji="0" lang="en-US" sz="1800" b="0" i="0" u="none" strike="noStrike" kern="0" cap="none" spc="0" normalizeH="0" baseline="0" noProof="0" dirty="0">
                <a:ln>
                  <a:noFill/>
                </a:ln>
                <a:solidFill>
                  <a:srgbClr val="003366"/>
                </a:solidFill>
                <a:effectLst/>
                <a:uLnTx/>
                <a:uFillTx/>
                <a:latin typeface="+mn-lt"/>
              </a:rPr>
              <a:t>Fourth level</a:t>
            </a:r>
          </a:p>
          <a:p>
            <a:pPr marL="2057400" marR="0" lvl="4" indent="-228600" algn="l" defTabSz="914400" rtl="0" eaLnBrk="1" fontAlgn="base" latinLnBrk="0" hangingPunct="1">
              <a:lnSpc>
                <a:spcPct val="100000"/>
              </a:lnSpc>
              <a:spcBef>
                <a:spcPct val="20000"/>
              </a:spcBef>
              <a:spcAft>
                <a:spcPct val="0"/>
              </a:spcAft>
              <a:buClrTx/>
              <a:buSzTx/>
              <a:buFontTx/>
              <a:buChar char="»"/>
              <a:tabLst/>
              <a:defRPr/>
            </a:pPr>
            <a:r>
              <a:rPr kumimoji="0" lang="en-US" sz="1400" b="0" i="0" u="none" strike="noStrike" kern="0" cap="none" spc="0" normalizeH="0" baseline="0" noProof="0" dirty="0">
                <a:ln>
                  <a:noFill/>
                </a:ln>
                <a:solidFill>
                  <a:srgbClr val="003366"/>
                </a:solidFill>
                <a:effectLst/>
                <a:uLnTx/>
                <a:uFillTx/>
                <a:latin typeface="+mn-lt"/>
              </a:rPr>
              <a:t>Fifth level</a:t>
            </a:r>
            <a:endParaRPr kumimoji="0" lang="en-GB" sz="1400" b="0" i="0" u="none" strike="noStrike" kern="0" cap="none" spc="0" normalizeH="0" baseline="0" noProof="0" dirty="0">
              <a:ln>
                <a:noFill/>
              </a:ln>
              <a:solidFill>
                <a:srgbClr val="003366"/>
              </a:solidFill>
              <a:effectLst/>
              <a:uLnTx/>
              <a:uFillTx/>
              <a:latin typeface="+mn-lt"/>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hort Title, Long Subtitle and 1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628650"/>
            <a:ext cx="8229600" cy="504825"/>
          </a:xfrm>
        </p:spPr>
        <p:txBody>
          <a:bodyPr/>
          <a:lstStyle>
            <a:lvl1pPr>
              <a:defRPr/>
            </a:lvl1pPr>
          </a:lstStyle>
          <a:p>
            <a:r>
              <a:rPr lang="en-US" dirty="0"/>
              <a:t>Click to edit short title text</a:t>
            </a:r>
            <a:endParaRPr lang="en-GB" dirty="0"/>
          </a:p>
        </p:txBody>
      </p:sp>
      <p:sp>
        <p:nvSpPr>
          <p:cNvPr id="8" name="Content Placeholder 7"/>
          <p:cNvSpPr>
            <a:spLocks noGrp="1"/>
          </p:cNvSpPr>
          <p:nvPr>
            <p:ph sz="quarter" idx="10"/>
          </p:nvPr>
        </p:nvSpPr>
        <p:spPr>
          <a:xfrm>
            <a:off x="457200" y="2276475"/>
            <a:ext cx="8229600" cy="3352800"/>
          </a:xfrm>
        </p:spPr>
        <p:txBody>
          <a:bodyPr/>
          <a:lstStyle>
            <a:lvl1pPr>
              <a:defRPr sz="2400"/>
            </a:lvl1pPr>
            <a:lvl2pPr>
              <a:defRPr sz="24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Text Placeholder 11"/>
          <p:cNvSpPr>
            <a:spLocks noGrp="1"/>
          </p:cNvSpPr>
          <p:nvPr>
            <p:ph type="body" sz="quarter" idx="11" hasCustomPrompt="1"/>
          </p:nvPr>
        </p:nvSpPr>
        <p:spPr>
          <a:xfrm>
            <a:off x="457200" y="1285875"/>
            <a:ext cx="8229600" cy="838200"/>
          </a:xfrm>
        </p:spPr>
        <p:txBody>
          <a:bodyPr anchor="ctr"/>
          <a:lstStyle>
            <a:lvl1pPr>
              <a:defRPr/>
            </a:lvl1pPr>
          </a:lstStyle>
          <a:p>
            <a:pPr lvl="0"/>
            <a:r>
              <a:rPr lang="en-US" dirty="0"/>
              <a:t>Click to edit longer subtitle</a:t>
            </a:r>
            <a:br>
              <a:rPr lang="en-US" dirty="0"/>
            </a:br>
            <a:r>
              <a:rPr lang="en-US" dirty="0"/>
              <a:t>text here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Short title, Short Subtitle and 2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short title text</a:t>
            </a:r>
            <a:endParaRPr lang="en-GB" dirty="0"/>
          </a:p>
        </p:txBody>
      </p:sp>
      <p:sp>
        <p:nvSpPr>
          <p:cNvPr id="3" name="Text Placeholder 2"/>
          <p:cNvSpPr>
            <a:spLocks noGrp="1"/>
          </p:cNvSpPr>
          <p:nvPr>
            <p:ph type="body" idx="1" hasCustomPrompt="1"/>
          </p:nvPr>
        </p:nvSpPr>
        <p:spPr>
          <a:xfrm>
            <a:off x="457200" y="1440000"/>
            <a:ext cx="4040188" cy="324000"/>
          </a:xfrm>
        </p:spPr>
        <p:txBody>
          <a:bodyPr anchor="t" anchorCtr="0"/>
          <a:lstStyle>
            <a:lvl1pPr marL="0" indent="0">
              <a:lnSpc>
                <a:spcPts val="2400"/>
              </a:lnSpc>
              <a:spcBef>
                <a:spcPts val="0"/>
              </a:spcBef>
              <a:buNone/>
              <a:defRPr sz="2400" b="0">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short subtitle text</a:t>
            </a:r>
          </a:p>
        </p:txBody>
      </p:sp>
      <p:sp>
        <p:nvSpPr>
          <p:cNvPr id="4" name="Content Placeholder 3"/>
          <p:cNvSpPr>
            <a:spLocks noGrp="1"/>
          </p:cNvSpPr>
          <p:nvPr>
            <p:ph sz="half" idx="2" hasCustomPrompt="1"/>
          </p:nvPr>
        </p:nvSpPr>
        <p:spPr>
          <a:xfrm>
            <a:off x="457200" y="1872000"/>
            <a:ext cx="4040188" cy="3690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hasCustomPrompt="1"/>
          </p:nvPr>
        </p:nvSpPr>
        <p:spPr>
          <a:xfrm>
            <a:off x="4645025" y="1440000"/>
            <a:ext cx="4041775" cy="324000"/>
          </a:xfrm>
        </p:spPr>
        <p:txBody>
          <a:bodyPr anchor="t" anchorCtr="0"/>
          <a:lstStyle>
            <a:lvl1pPr marL="0" indent="0">
              <a:lnSpc>
                <a:spcPts val="2400"/>
              </a:lnSpc>
              <a:spcBef>
                <a:spcPts val="0"/>
              </a:spcBef>
              <a:buNone/>
              <a:defRPr sz="24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short subtitle text</a:t>
            </a:r>
          </a:p>
        </p:txBody>
      </p:sp>
      <p:sp>
        <p:nvSpPr>
          <p:cNvPr id="6" name="Content Placeholder 5"/>
          <p:cNvSpPr>
            <a:spLocks noGrp="1"/>
          </p:cNvSpPr>
          <p:nvPr>
            <p:ph sz="quarter" idx="4" hasCustomPrompt="1"/>
          </p:nvPr>
        </p:nvSpPr>
        <p:spPr>
          <a:xfrm>
            <a:off x="4645025" y="1871999"/>
            <a:ext cx="4041775" cy="3690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Short Title, Long Subtitle and 2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short title text</a:t>
            </a:r>
            <a:endParaRPr lang="en-GB" dirty="0"/>
          </a:p>
        </p:txBody>
      </p:sp>
      <p:sp>
        <p:nvSpPr>
          <p:cNvPr id="3" name="Text Placeholder 2"/>
          <p:cNvSpPr>
            <a:spLocks noGrp="1"/>
          </p:cNvSpPr>
          <p:nvPr>
            <p:ph type="body" idx="1" hasCustomPrompt="1"/>
          </p:nvPr>
        </p:nvSpPr>
        <p:spPr>
          <a:xfrm>
            <a:off x="457200" y="1440000"/>
            <a:ext cx="4040188" cy="639762"/>
          </a:xfrm>
        </p:spPr>
        <p:txBody>
          <a:bodyPr anchor="t" anchorCtr="0"/>
          <a:lstStyle>
            <a:lvl1pPr marL="0" indent="0">
              <a:lnSpc>
                <a:spcPts val="2400"/>
              </a:lnSpc>
              <a:spcBef>
                <a:spcPts val="0"/>
              </a:spcBef>
              <a:buNone/>
              <a:defRPr sz="2400" b="0">
                <a:latin typeface="Calibri" pitchFamily="34" charset="0"/>
                <a:cs typeface="Calibri"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longer subtitle </a:t>
            </a:r>
            <a:br>
              <a:rPr lang="en-US" dirty="0"/>
            </a:br>
            <a:r>
              <a:rPr lang="en-US" dirty="0"/>
              <a:t>text here</a:t>
            </a:r>
          </a:p>
        </p:txBody>
      </p:sp>
      <p:sp>
        <p:nvSpPr>
          <p:cNvPr id="4" name="Content Placeholder 3"/>
          <p:cNvSpPr>
            <a:spLocks noGrp="1"/>
          </p:cNvSpPr>
          <p:nvPr>
            <p:ph sz="half" idx="2" hasCustomPrompt="1"/>
          </p:nvPr>
        </p:nvSpPr>
        <p:spPr>
          <a:xfrm>
            <a:off x="457200" y="2174875"/>
            <a:ext cx="4040188" cy="33959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hasCustomPrompt="1"/>
          </p:nvPr>
        </p:nvSpPr>
        <p:spPr>
          <a:xfrm>
            <a:off x="4645025" y="1440000"/>
            <a:ext cx="4041775" cy="639762"/>
          </a:xfrm>
        </p:spPr>
        <p:txBody>
          <a:bodyPr anchor="t" anchorCtr="0"/>
          <a:lstStyle>
            <a:lvl1pPr marL="0" indent="0">
              <a:lnSpc>
                <a:spcPts val="2400"/>
              </a:lnSpc>
              <a:spcBef>
                <a:spcPts val="0"/>
              </a:spcBef>
              <a:buNone/>
              <a:defRPr sz="24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longer subtitle </a:t>
            </a:r>
            <a:br>
              <a:rPr lang="en-US" dirty="0"/>
            </a:br>
            <a:r>
              <a:rPr lang="en-US" dirty="0"/>
              <a:t>text here</a:t>
            </a:r>
          </a:p>
        </p:txBody>
      </p:sp>
      <p:sp>
        <p:nvSpPr>
          <p:cNvPr id="6" name="Content Placeholder 5"/>
          <p:cNvSpPr>
            <a:spLocks noGrp="1"/>
          </p:cNvSpPr>
          <p:nvPr>
            <p:ph sz="quarter" idx="4" hasCustomPrompt="1"/>
          </p:nvPr>
        </p:nvSpPr>
        <p:spPr>
          <a:xfrm>
            <a:off x="4645025" y="2174875"/>
            <a:ext cx="4041775" cy="33959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gi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bwMode="auto">
          <a:xfrm>
            <a:off x="457200" y="628650"/>
            <a:ext cx="8229600" cy="6604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a:t>Click to edit Master title style</a:t>
            </a:r>
            <a:endParaRPr lang="en-GB" dirty="0"/>
          </a:p>
        </p:txBody>
      </p:sp>
      <p:sp>
        <p:nvSpPr>
          <p:cNvPr id="45059" name="Rectangle 3"/>
          <p:cNvSpPr>
            <a:spLocks noGrp="1" noChangeArrowheads="1"/>
          </p:cNvSpPr>
          <p:nvPr>
            <p:ph type="body" idx="1"/>
          </p:nvPr>
        </p:nvSpPr>
        <p:spPr bwMode="auto">
          <a:xfrm>
            <a:off x="457200" y="1438274"/>
            <a:ext cx="8229600" cy="4152901"/>
          </a:xfrm>
          <a:prstGeom prst="rect">
            <a:avLst/>
          </a:prstGeom>
          <a:noFill/>
          <a:ln w="9525">
            <a:noFill/>
            <a:miter lim="800000"/>
            <a:headEnd/>
            <a:tailEnd/>
          </a:ln>
          <a:effectLst/>
        </p:spPr>
        <p:txBody>
          <a:bodyPr vert="horz" wrap="square" lIns="0" tIns="0" rIns="0" bIns="0" numCol="1" anchor="t" anchorCtr="0" compatLnSpc="1">
            <a:prstTxWarp prst="textNoShape">
              <a:avLst/>
            </a:prstTxWarp>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5063" name="Line 7"/>
          <p:cNvSpPr>
            <a:spLocks noChangeShapeType="1"/>
          </p:cNvSpPr>
          <p:nvPr/>
        </p:nvSpPr>
        <p:spPr bwMode="auto">
          <a:xfrm>
            <a:off x="468313" y="5811838"/>
            <a:ext cx="8231187" cy="0"/>
          </a:xfrm>
          <a:prstGeom prst="line">
            <a:avLst/>
          </a:prstGeom>
          <a:ln>
            <a:headEnd/>
            <a:tailEnd/>
          </a:ln>
        </p:spPr>
        <p:style>
          <a:lnRef idx="1">
            <a:schemeClr val="dk1"/>
          </a:lnRef>
          <a:fillRef idx="0">
            <a:schemeClr val="dk1"/>
          </a:fillRef>
          <a:effectRef idx="0">
            <a:schemeClr val="dk1"/>
          </a:effectRef>
          <a:fontRef idx="minor">
            <a:schemeClr val="tx1"/>
          </a:fontRef>
        </p:style>
        <p:txBody>
          <a:bodyPr/>
          <a:lstStyle/>
          <a:p>
            <a:endParaRPr lang="en-GB">
              <a:ln>
                <a:solidFill>
                  <a:schemeClr val="tx1"/>
                </a:solidFill>
              </a:ln>
            </a:endParaRPr>
          </a:p>
        </p:txBody>
      </p:sp>
      <p:pic>
        <p:nvPicPr>
          <p:cNvPr id="3" name="Picture 2"/>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3896767" y="6032502"/>
            <a:ext cx="1350466" cy="571698"/>
          </a:xfrm>
          <a:prstGeom prst="rect">
            <a:avLst/>
          </a:prstGeom>
        </p:spPr>
      </p:pic>
    </p:spTree>
  </p:cSld>
  <p:clrMap bg1="lt1" tx1="dk1" bg2="lt2" tx2="dk2" accent1="accent1" accent2="accent2" accent3="accent3" accent4="accent4" accent5="accent5" accent6="accent6" hlink="hlink" folHlink="folHlink"/>
  <p:sldLayoutIdLst>
    <p:sldLayoutId id="2147483658" r:id="rId1"/>
    <p:sldLayoutId id="2147483659" r:id="rId2"/>
    <p:sldLayoutId id="2147483662" r:id="rId3"/>
    <p:sldLayoutId id="2147483670" r:id="rId4"/>
    <p:sldLayoutId id="2147483661" r:id="rId5"/>
    <p:sldLayoutId id="2147483663" r:id="rId6"/>
    <p:sldLayoutId id="2147483671" r:id="rId7"/>
    <p:sldLayoutId id="2147483665" r:id="rId8"/>
    <p:sldLayoutId id="2147483664" r:id="rId9"/>
    <p:sldLayoutId id="2147483669" r:id="rId10"/>
    <p:sldLayoutId id="2147483668" r:id="rId11"/>
    <p:sldLayoutId id="2147483667" r:id="rId12"/>
    <p:sldLayoutId id="2147483666" r:id="rId13"/>
    <p:sldLayoutId id="2147483684" r:id="rId14"/>
    <p:sldLayoutId id="2147483685" r:id="rId15"/>
    <p:sldLayoutId id="2147483713" r:id="rId16"/>
    <p:sldLayoutId id="2147483714" r:id="rId17"/>
  </p:sldLayoutIdLst>
  <p:txStyles>
    <p:titleStyle>
      <a:lvl1pPr algn="l" rtl="0" eaLnBrk="1" fontAlgn="base" hangingPunct="1">
        <a:lnSpc>
          <a:spcPts val="4500"/>
        </a:lnSpc>
        <a:spcBef>
          <a:spcPct val="0"/>
        </a:spcBef>
        <a:spcAft>
          <a:spcPct val="0"/>
        </a:spcAft>
        <a:defRPr sz="4500" b="1">
          <a:solidFill>
            <a:schemeClr val="tx1"/>
          </a:solidFill>
          <a:latin typeface="+mj-lt"/>
          <a:ea typeface="+mj-ea"/>
          <a:cs typeface="+mj-cs"/>
        </a:defRPr>
      </a:lvl1pPr>
      <a:lvl2pPr algn="l" rtl="0" eaLnBrk="1" fontAlgn="base" hangingPunct="1">
        <a:lnSpc>
          <a:spcPts val="4500"/>
        </a:lnSpc>
        <a:spcBef>
          <a:spcPct val="0"/>
        </a:spcBef>
        <a:spcAft>
          <a:spcPct val="0"/>
        </a:spcAft>
        <a:defRPr sz="4500" b="1">
          <a:solidFill>
            <a:schemeClr val="accent2"/>
          </a:solidFill>
          <a:latin typeface="Calibri" pitchFamily="34" charset="0"/>
        </a:defRPr>
      </a:lvl2pPr>
      <a:lvl3pPr algn="l" rtl="0" eaLnBrk="1" fontAlgn="base" hangingPunct="1">
        <a:lnSpc>
          <a:spcPts val="4500"/>
        </a:lnSpc>
        <a:spcBef>
          <a:spcPct val="0"/>
        </a:spcBef>
        <a:spcAft>
          <a:spcPct val="0"/>
        </a:spcAft>
        <a:defRPr sz="4500" b="1">
          <a:solidFill>
            <a:schemeClr val="accent2"/>
          </a:solidFill>
          <a:latin typeface="Calibri" pitchFamily="34" charset="0"/>
        </a:defRPr>
      </a:lvl3pPr>
      <a:lvl4pPr algn="l" rtl="0" eaLnBrk="1" fontAlgn="base" hangingPunct="1">
        <a:lnSpc>
          <a:spcPts val="4500"/>
        </a:lnSpc>
        <a:spcBef>
          <a:spcPct val="0"/>
        </a:spcBef>
        <a:spcAft>
          <a:spcPct val="0"/>
        </a:spcAft>
        <a:defRPr sz="4500" b="1">
          <a:solidFill>
            <a:schemeClr val="accent2"/>
          </a:solidFill>
          <a:latin typeface="Calibri" pitchFamily="34" charset="0"/>
        </a:defRPr>
      </a:lvl4pPr>
      <a:lvl5pPr algn="l" rtl="0" eaLnBrk="1" fontAlgn="base" hangingPunct="1">
        <a:lnSpc>
          <a:spcPts val="4500"/>
        </a:lnSpc>
        <a:spcBef>
          <a:spcPct val="0"/>
        </a:spcBef>
        <a:spcAft>
          <a:spcPct val="0"/>
        </a:spcAft>
        <a:defRPr sz="4500" b="1">
          <a:solidFill>
            <a:schemeClr val="accent2"/>
          </a:solidFill>
          <a:latin typeface="Calibri" pitchFamily="34" charset="0"/>
        </a:defRPr>
      </a:lvl5pPr>
      <a:lvl6pPr marL="457200" algn="l" rtl="0" eaLnBrk="1" fontAlgn="base" hangingPunct="1">
        <a:lnSpc>
          <a:spcPts val="4500"/>
        </a:lnSpc>
        <a:spcBef>
          <a:spcPct val="0"/>
        </a:spcBef>
        <a:spcAft>
          <a:spcPct val="0"/>
        </a:spcAft>
        <a:defRPr sz="4500" b="1">
          <a:solidFill>
            <a:schemeClr val="accent2"/>
          </a:solidFill>
          <a:latin typeface="Calibri" pitchFamily="34" charset="0"/>
        </a:defRPr>
      </a:lvl6pPr>
      <a:lvl7pPr marL="914400" algn="l" rtl="0" eaLnBrk="1" fontAlgn="base" hangingPunct="1">
        <a:lnSpc>
          <a:spcPts val="4500"/>
        </a:lnSpc>
        <a:spcBef>
          <a:spcPct val="0"/>
        </a:spcBef>
        <a:spcAft>
          <a:spcPct val="0"/>
        </a:spcAft>
        <a:defRPr sz="4500" b="1">
          <a:solidFill>
            <a:schemeClr val="accent2"/>
          </a:solidFill>
          <a:latin typeface="Calibri" pitchFamily="34" charset="0"/>
        </a:defRPr>
      </a:lvl7pPr>
      <a:lvl8pPr marL="1371600" algn="l" rtl="0" eaLnBrk="1" fontAlgn="base" hangingPunct="1">
        <a:lnSpc>
          <a:spcPts val="4500"/>
        </a:lnSpc>
        <a:spcBef>
          <a:spcPct val="0"/>
        </a:spcBef>
        <a:spcAft>
          <a:spcPct val="0"/>
        </a:spcAft>
        <a:defRPr sz="4500" b="1">
          <a:solidFill>
            <a:schemeClr val="accent2"/>
          </a:solidFill>
          <a:latin typeface="Calibri" pitchFamily="34" charset="0"/>
        </a:defRPr>
      </a:lvl8pPr>
      <a:lvl9pPr marL="1828800" algn="l" rtl="0" eaLnBrk="1" fontAlgn="base" hangingPunct="1">
        <a:lnSpc>
          <a:spcPts val="4500"/>
        </a:lnSpc>
        <a:spcBef>
          <a:spcPct val="0"/>
        </a:spcBef>
        <a:spcAft>
          <a:spcPct val="0"/>
        </a:spcAft>
        <a:defRPr sz="4500" b="1">
          <a:solidFill>
            <a:schemeClr val="accent2"/>
          </a:solidFill>
          <a:latin typeface="Calibri" pitchFamily="34" charset="0"/>
        </a:defRPr>
      </a:lvl9pPr>
    </p:titleStyle>
    <p:bodyStyle>
      <a:lvl1pPr marL="0" indent="0" algn="l" rtl="0" eaLnBrk="1" fontAlgn="base" hangingPunct="1">
        <a:spcBef>
          <a:spcPct val="20000"/>
        </a:spcBef>
        <a:spcAft>
          <a:spcPct val="0"/>
        </a:spcAft>
        <a:buNone/>
        <a:defRPr sz="2800">
          <a:solidFill>
            <a:schemeClr val="tx1"/>
          </a:solidFill>
          <a:latin typeface="+mn-lt"/>
          <a:ea typeface="+mn-ea"/>
          <a:cs typeface="+mn-cs"/>
        </a:defRPr>
      </a:lvl1pPr>
      <a:lvl2pPr marL="449263" indent="-269875" algn="l" rtl="0" eaLnBrk="1" fontAlgn="base" hangingPunct="1">
        <a:spcBef>
          <a:spcPct val="20000"/>
        </a:spcBef>
        <a:spcAft>
          <a:spcPct val="0"/>
        </a:spcAft>
        <a:buFont typeface="Arial" pitchFamily="34" charset="0"/>
        <a:buChar char="•"/>
        <a:defRPr sz="2800">
          <a:solidFill>
            <a:schemeClr val="tx1"/>
          </a:solidFill>
          <a:latin typeface="+mn-lt"/>
        </a:defRPr>
      </a:lvl2pPr>
      <a:lvl3pPr marL="914400" indent="0" algn="l" rtl="0" eaLnBrk="1" fontAlgn="base" hangingPunct="1">
        <a:spcBef>
          <a:spcPct val="20000"/>
        </a:spcBef>
        <a:spcAft>
          <a:spcPct val="0"/>
        </a:spcAft>
        <a:buNone/>
        <a:defRPr sz="2000">
          <a:solidFill>
            <a:schemeClr val="tx1"/>
          </a:solidFill>
          <a:latin typeface="+mn-lt"/>
        </a:defRPr>
      </a:lvl3pPr>
      <a:lvl4pPr marL="1828800" indent="-228600" algn="l" rtl="0" eaLnBrk="1" fontAlgn="base" hangingPunct="1">
        <a:spcBef>
          <a:spcPct val="20000"/>
        </a:spcBef>
        <a:spcAft>
          <a:spcPct val="0"/>
        </a:spcAft>
        <a:buFont typeface="Arial" pitchFamily="34" charset="0"/>
        <a:buChar char="•"/>
        <a:defRPr sz="2000">
          <a:solidFill>
            <a:schemeClr val="tx1"/>
          </a:solidFill>
          <a:latin typeface="+mn-lt"/>
        </a:defRPr>
      </a:lvl4pPr>
      <a:lvl5pPr marL="1828800" indent="-228600" algn="l" rtl="0" eaLnBrk="1" fontAlgn="base" hangingPunct="1">
        <a:spcBef>
          <a:spcPct val="20000"/>
        </a:spcBef>
        <a:spcAft>
          <a:spcPct val="0"/>
        </a:spcAft>
        <a:buChar char="»"/>
        <a:defRPr sz="1400">
          <a:solidFill>
            <a:schemeClr val="tx1"/>
          </a:solidFill>
          <a:latin typeface="+mn-lt"/>
        </a:defRPr>
      </a:lvl5pPr>
      <a:lvl6pPr marL="2514600" indent="-228600" algn="l" rtl="0" eaLnBrk="1" fontAlgn="base" hangingPunct="1">
        <a:spcBef>
          <a:spcPct val="20000"/>
        </a:spcBef>
        <a:spcAft>
          <a:spcPct val="0"/>
        </a:spcAft>
        <a:buChar char="»"/>
        <a:defRPr sz="1400">
          <a:solidFill>
            <a:schemeClr val="accent2"/>
          </a:solidFill>
          <a:latin typeface="+mn-lt"/>
        </a:defRPr>
      </a:lvl6pPr>
      <a:lvl7pPr marL="2971800" indent="-228600" algn="l" rtl="0" eaLnBrk="1" fontAlgn="base" hangingPunct="1">
        <a:spcBef>
          <a:spcPct val="20000"/>
        </a:spcBef>
        <a:spcAft>
          <a:spcPct val="0"/>
        </a:spcAft>
        <a:buChar char="»"/>
        <a:defRPr sz="1400">
          <a:solidFill>
            <a:schemeClr val="accent2"/>
          </a:solidFill>
          <a:latin typeface="+mn-lt"/>
        </a:defRPr>
      </a:lvl7pPr>
      <a:lvl8pPr marL="3429000" indent="-228600" algn="l" rtl="0" eaLnBrk="1" fontAlgn="base" hangingPunct="1">
        <a:spcBef>
          <a:spcPct val="20000"/>
        </a:spcBef>
        <a:spcAft>
          <a:spcPct val="0"/>
        </a:spcAft>
        <a:buChar char="»"/>
        <a:defRPr sz="1400">
          <a:solidFill>
            <a:schemeClr val="accent2"/>
          </a:solidFill>
          <a:latin typeface="+mn-lt"/>
        </a:defRPr>
      </a:lvl8pPr>
      <a:lvl9pPr marL="3886200" indent="-228600" algn="l" rtl="0" eaLnBrk="1" fontAlgn="base" hangingPunct="1">
        <a:spcBef>
          <a:spcPct val="20000"/>
        </a:spcBef>
        <a:spcAft>
          <a:spcPct val="0"/>
        </a:spcAft>
        <a:buChar char="»"/>
        <a:defRPr sz="14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Strategic Ethical Leadership</a:t>
            </a:r>
          </a:p>
        </p:txBody>
      </p:sp>
      <p:sp>
        <p:nvSpPr>
          <p:cNvPr id="5" name="Subtitle 4"/>
          <p:cNvSpPr>
            <a:spLocks noGrp="1"/>
          </p:cNvSpPr>
          <p:nvPr>
            <p:ph type="subTitle" idx="1"/>
          </p:nvPr>
        </p:nvSpPr>
        <p:spPr/>
        <p:txBody>
          <a:bodyPr/>
          <a:lstStyle/>
          <a:p>
            <a:r>
              <a:rPr lang="en-GB" dirty="0"/>
              <a:t>Professional Diploma in Procurement and Supply</a:t>
            </a:r>
          </a:p>
          <a:p>
            <a:endParaRPr lang="en-GB" dirty="0"/>
          </a:p>
          <a:p>
            <a:r>
              <a:rPr lang="en-GB" dirty="0"/>
              <a:t>LO 3.4 – Assess methods for resolving conflict with stakeholders</a:t>
            </a:r>
          </a:p>
          <a:p>
            <a:endParaRPr lang="en-GB" dirty="0"/>
          </a:p>
          <a:p>
            <a:endParaRPr lang="en-GB" dirty="0"/>
          </a:p>
        </p:txBody>
      </p:sp>
    </p:spTree>
    <p:extLst>
      <p:ext uri="{BB962C8B-B14F-4D97-AF65-F5344CB8AC3E}">
        <p14:creationId xmlns:p14="http://schemas.microsoft.com/office/powerpoint/2010/main" val="1068267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87175-D1E6-C147-8186-BEBF93CC8FD2}"/>
              </a:ext>
            </a:extLst>
          </p:cNvPr>
          <p:cNvSpPr>
            <a:spLocks noGrp="1"/>
          </p:cNvSpPr>
          <p:nvPr>
            <p:ph type="title"/>
          </p:nvPr>
        </p:nvSpPr>
        <p:spPr/>
        <p:txBody>
          <a:bodyPr/>
          <a:lstStyle/>
          <a:p>
            <a:r>
              <a:rPr lang="en-GB" sz="3200" dirty="0"/>
              <a:t>Constructive conflict</a:t>
            </a:r>
            <a:endParaRPr lang="en-US" sz="3200" dirty="0"/>
          </a:p>
        </p:txBody>
      </p:sp>
      <p:sp>
        <p:nvSpPr>
          <p:cNvPr id="3" name="Content Placeholder 2">
            <a:extLst>
              <a:ext uri="{FF2B5EF4-FFF2-40B4-BE49-F238E27FC236}">
                <a16:creationId xmlns:a16="http://schemas.microsoft.com/office/drawing/2014/main" id="{00121015-9348-0F43-B6FD-5C1DAD285B5E}"/>
              </a:ext>
            </a:extLst>
          </p:cNvPr>
          <p:cNvSpPr>
            <a:spLocks noGrp="1"/>
          </p:cNvSpPr>
          <p:nvPr>
            <p:ph idx="1"/>
          </p:nvPr>
        </p:nvSpPr>
        <p:spPr/>
        <p:txBody>
          <a:bodyPr/>
          <a:lstStyle/>
          <a:p>
            <a:pPr lvl="1"/>
            <a:r>
              <a:rPr lang="en-GB" dirty="0"/>
              <a:t>Introduce different solutions to problems</a:t>
            </a:r>
          </a:p>
          <a:p>
            <a:pPr lvl="1"/>
            <a:r>
              <a:rPr lang="en-GB" dirty="0"/>
              <a:t>Define power relationships more clearly</a:t>
            </a:r>
          </a:p>
          <a:p>
            <a:pPr lvl="1"/>
            <a:r>
              <a:rPr lang="en-GB" dirty="0"/>
              <a:t>Encourage creativity and the testing of ideas</a:t>
            </a:r>
          </a:p>
          <a:p>
            <a:pPr lvl="1"/>
            <a:r>
              <a:rPr lang="en-GB" dirty="0"/>
              <a:t>Focus attention on individual contributions</a:t>
            </a:r>
          </a:p>
          <a:p>
            <a:pPr lvl="1"/>
            <a:r>
              <a:rPr lang="en-GB" dirty="0"/>
              <a:t>Bring emotions out into the open</a:t>
            </a:r>
          </a:p>
          <a:p>
            <a:pPr lvl="1"/>
            <a:r>
              <a:rPr lang="en-GB" dirty="0"/>
              <a:t>Provide opportunity for catharsis (the release of hostile feelings that might otherwise be repressed).</a:t>
            </a:r>
          </a:p>
          <a:p>
            <a:pPr lvl="1"/>
            <a:endParaRPr lang="en-US" dirty="0"/>
          </a:p>
        </p:txBody>
      </p:sp>
    </p:spTree>
    <p:extLst>
      <p:ext uri="{BB962C8B-B14F-4D97-AF65-F5344CB8AC3E}">
        <p14:creationId xmlns:p14="http://schemas.microsoft.com/office/powerpoint/2010/main" val="2730502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87175-D1E6-C147-8186-BEBF93CC8FD2}"/>
              </a:ext>
            </a:extLst>
          </p:cNvPr>
          <p:cNvSpPr>
            <a:spLocks noGrp="1"/>
          </p:cNvSpPr>
          <p:nvPr>
            <p:ph type="title"/>
          </p:nvPr>
        </p:nvSpPr>
        <p:spPr/>
        <p:txBody>
          <a:bodyPr/>
          <a:lstStyle/>
          <a:p>
            <a:r>
              <a:rPr lang="en-GB" sz="3200" dirty="0"/>
              <a:t>Destructive conflict</a:t>
            </a:r>
            <a:endParaRPr lang="en-US" sz="3200" dirty="0"/>
          </a:p>
        </p:txBody>
      </p:sp>
      <p:sp>
        <p:nvSpPr>
          <p:cNvPr id="3" name="Content Placeholder 2">
            <a:extLst>
              <a:ext uri="{FF2B5EF4-FFF2-40B4-BE49-F238E27FC236}">
                <a16:creationId xmlns:a16="http://schemas.microsoft.com/office/drawing/2014/main" id="{00121015-9348-0F43-B6FD-5C1DAD285B5E}"/>
              </a:ext>
            </a:extLst>
          </p:cNvPr>
          <p:cNvSpPr>
            <a:spLocks noGrp="1"/>
          </p:cNvSpPr>
          <p:nvPr>
            <p:ph idx="1"/>
          </p:nvPr>
        </p:nvSpPr>
        <p:spPr/>
        <p:txBody>
          <a:bodyPr/>
          <a:lstStyle/>
          <a:p>
            <a:pPr lvl="1"/>
            <a:r>
              <a:rPr lang="en-GB" dirty="0"/>
              <a:t>Distract attention from the task</a:t>
            </a:r>
          </a:p>
          <a:p>
            <a:pPr lvl="1"/>
            <a:r>
              <a:rPr lang="en-GB" dirty="0"/>
              <a:t>Polarise views and ‘dislocate’ the group</a:t>
            </a:r>
          </a:p>
          <a:p>
            <a:pPr lvl="1"/>
            <a:r>
              <a:rPr lang="en-GB" dirty="0"/>
              <a:t>Subvert objectives in favour of secondary goals</a:t>
            </a:r>
          </a:p>
          <a:p>
            <a:pPr lvl="1"/>
            <a:r>
              <a:rPr lang="en-GB" dirty="0"/>
              <a:t>Encourage defensive or ‘spoiling’ behaviour</a:t>
            </a:r>
          </a:p>
          <a:p>
            <a:pPr lvl="1"/>
            <a:r>
              <a:rPr lang="en-GB" dirty="0"/>
              <a:t>Result in disintegration of the group</a:t>
            </a:r>
          </a:p>
          <a:p>
            <a:pPr lvl="1"/>
            <a:r>
              <a:rPr lang="en-GB" dirty="0"/>
              <a:t>Stimulate emotional, win-lose conflicts, or hostility (damaging communication).</a:t>
            </a:r>
          </a:p>
        </p:txBody>
      </p:sp>
    </p:spTree>
    <p:extLst>
      <p:ext uri="{BB962C8B-B14F-4D97-AF65-F5344CB8AC3E}">
        <p14:creationId xmlns:p14="http://schemas.microsoft.com/office/powerpoint/2010/main" val="16364828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87175-D1E6-C147-8186-BEBF93CC8FD2}"/>
              </a:ext>
            </a:extLst>
          </p:cNvPr>
          <p:cNvSpPr>
            <a:spLocks noGrp="1"/>
          </p:cNvSpPr>
          <p:nvPr>
            <p:ph type="title"/>
          </p:nvPr>
        </p:nvSpPr>
        <p:spPr/>
        <p:txBody>
          <a:bodyPr/>
          <a:lstStyle/>
          <a:p>
            <a:r>
              <a:rPr lang="en-GB" sz="3200" dirty="0"/>
              <a:t>Contemporary approach to conflict</a:t>
            </a:r>
            <a:endParaRPr lang="en-US" sz="3200" dirty="0"/>
          </a:p>
        </p:txBody>
      </p:sp>
      <p:sp>
        <p:nvSpPr>
          <p:cNvPr id="3" name="Content Placeholder 2">
            <a:extLst>
              <a:ext uri="{FF2B5EF4-FFF2-40B4-BE49-F238E27FC236}">
                <a16:creationId xmlns:a16="http://schemas.microsoft.com/office/drawing/2014/main" id="{00121015-9348-0F43-B6FD-5C1DAD285B5E}"/>
              </a:ext>
            </a:extLst>
          </p:cNvPr>
          <p:cNvSpPr>
            <a:spLocks noGrp="1"/>
          </p:cNvSpPr>
          <p:nvPr>
            <p:ph idx="1"/>
          </p:nvPr>
        </p:nvSpPr>
        <p:spPr/>
        <p:txBody>
          <a:bodyPr/>
          <a:lstStyle/>
          <a:p>
            <a:pPr lvl="1"/>
            <a:r>
              <a:rPr lang="en-GB" dirty="0"/>
              <a:t>Recognise the inevitability (even necessity) of conflict</a:t>
            </a:r>
          </a:p>
          <a:p>
            <a:pPr lvl="1"/>
            <a:r>
              <a:rPr lang="en-GB" dirty="0"/>
              <a:t>Explicitly encourage opposition and challenge to ideas and the </a:t>
            </a:r>
            <a:r>
              <a:rPr lang="en-GB" i="1" dirty="0"/>
              <a:t>status quo</a:t>
            </a:r>
            <a:endParaRPr lang="en-GB" dirty="0"/>
          </a:p>
          <a:p>
            <a:pPr lvl="1"/>
            <a:r>
              <a:rPr lang="en-GB" dirty="0"/>
              <a:t>Define conflict management to include stimulation as well as resolution of conflict</a:t>
            </a:r>
          </a:p>
          <a:p>
            <a:pPr lvl="1"/>
            <a:r>
              <a:rPr lang="en-GB" dirty="0"/>
              <a:t>Consider the management of conflict as a major responsibility of all managers.</a:t>
            </a:r>
          </a:p>
        </p:txBody>
      </p:sp>
    </p:spTree>
    <p:extLst>
      <p:ext uri="{BB962C8B-B14F-4D97-AF65-F5344CB8AC3E}">
        <p14:creationId xmlns:p14="http://schemas.microsoft.com/office/powerpoint/2010/main" val="552708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11B74-0D1D-854C-A95D-A9F49FFFBAD7}"/>
              </a:ext>
            </a:extLst>
          </p:cNvPr>
          <p:cNvSpPr>
            <a:spLocks noGrp="1"/>
          </p:cNvSpPr>
          <p:nvPr>
            <p:ph type="title"/>
          </p:nvPr>
        </p:nvSpPr>
        <p:spPr/>
        <p:txBody>
          <a:bodyPr/>
          <a:lstStyle/>
          <a:p>
            <a:r>
              <a:rPr lang="en-GB" dirty="0"/>
              <a:t>Conflict behaviours (1)</a:t>
            </a:r>
            <a:br>
              <a:rPr lang="en-GB" dirty="0"/>
            </a:br>
            <a:endParaRPr lang="en-US" dirty="0"/>
          </a:p>
        </p:txBody>
      </p:sp>
      <p:sp>
        <p:nvSpPr>
          <p:cNvPr id="3" name="Content Placeholder 2">
            <a:extLst>
              <a:ext uri="{FF2B5EF4-FFF2-40B4-BE49-F238E27FC236}">
                <a16:creationId xmlns:a16="http://schemas.microsoft.com/office/drawing/2014/main" id="{9DF9E1C5-4738-DF4F-9D34-A6B6CA52B567}"/>
              </a:ext>
            </a:extLst>
          </p:cNvPr>
          <p:cNvSpPr>
            <a:spLocks noGrp="1"/>
          </p:cNvSpPr>
          <p:nvPr>
            <p:ph idx="1"/>
          </p:nvPr>
        </p:nvSpPr>
        <p:spPr/>
        <p:txBody>
          <a:bodyPr>
            <a:normAutofit lnSpcReduction="10000"/>
          </a:bodyPr>
          <a:lstStyle/>
          <a:p>
            <a:pPr lvl="1"/>
            <a:r>
              <a:rPr lang="en-GB" dirty="0"/>
              <a:t>Intra-personal struggles or frustration, where an individual has conflicting goals within himself</a:t>
            </a:r>
          </a:p>
          <a:p>
            <a:pPr lvl="1"/>
            <a:r>
              <a:rPr lang="en-GB" dirty="0"/>
              <a:t>Interpersonal friction, hostility or ‘personality clashes’</a:t>
            </a:r>
          </a:p>
          <a:p>
            <a:pPr lvl="1"/>
            <a:r>
              <a:rPr lang="en-GB" dirty="0"/>
              <a:t>Poor communication (upward, downward and/or lateral)</a:t>
            </a:r>
          </a:p>
          <a:p>
            <a:pPr lvl="1"/>
            <a:r>
              <a:rPr lang="en-GB" dirty="0"/>
              <a:t>Inter-group rivalry, competition and jealousy (</a:t>
            </a:r>
            <a:r>
              <a:rPr lang="en-GB" dirty="0" err="1"/>
              <a:t>eg</a:t>
            </a:r>
            <a:r>
              <a:rPr lang="en-GB" dirty="0"/>
              <a:t> in regard to status, power or resources)</a:t>
            </a:r>
          </a:p>
          <a:p>
            <a:pPr lvl="1"/>
            <a:r>
              <a:rPr lang="en-GB" dirty="0"/>
              <a:t>Low morale and frustration</a:t>
            </a:r>
          </a:p>
          <a:p>
            <a:pPr lvl="1"/>
            <a:endParaRPr lang="en-US" dirty="0"/>
          </a:p>
        </p:txBody>
      </p:sp>
    </p:spTree>
    <p:extLst>
      <p:ext uri="{BB962C8B-B14F-4D97-AF65-F5344CB8AC3E}">
        <p14:creationId xmlns:p14="http://schemas.microsoft.com/office/powerpoint/2010/main" val="17018290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11B74-0D1D-854C-A95D-A9F49FFFBAD7}"/>
              </a:ext>
            </a:extLst>
          </p:cNvPr>
          <p:cNvSpPr>
            <a:spLocks noGrp="1"/>
          </p:cNvSpPr>
          <p:nvPr>
            <p:ph type="title"/>
          </p:nvPr>
        </p:nvSpPr>
        <p:spPr/>
        <p:txBody>
          <a:bodyPr/>
          <a:lstStyle/>
          <a:p>
            <a:r>
              <a:rPr lang="en-GB" dirty="0"/>
              <a:t>Conflict behaviours (2)</a:t>
            </a:r>
            <a:br>
              <a:rPr lang="en-GB" dirty="0"/>
            </a:br>
            <a:endParaRPr lang="en-US" dirty="0"/>
          </a:p>
        </p:txBody>
      </p:sp>
      <p:sp>
        <p:nvSpPr>
          <p:cNvPr id="3" name="Content Placeholder 2">
            <a:extLst>
              <a:ext uri="{FF2B5EF4-FFF2-40B4-BE49-F238E27FC236}">
                <a16:creationId xmlns:a16="http://schemas.microsoft.com/office/drawing/2014/main" id="{9DF9E1C5-4738-DF4F-9D34-A6B6CA52B567}"/>
              </a:ext>
            </a:extLst>
          </p:cNvPr>
          <p:cNvSpPr>
            <a:spLocks noGrp="1"/>
          </p:cNvSpPr>
          <p:nvPr>
            <p:ph idx="1"/>
          </p:nvPr>
        </p:nvSpPr>
        <p:spPr/>
        <p:txBody>
          <a:bodyPr>
            <a:normAutofit/>
          </a:bodyPr>
          <a:lstStyle/>
          <a:p>
            <a:pPr lvl="1"/>
            <a:r>
              <a:rPr lang="en-GB" dirty="0"/>
              <a:t>The proliferation of rules, norms and myths (to protect different positions)</a:t>
            </a:r>
          </a:p>
          <a:p>
            <a:pPr lvl="1"/>
            <a:r>
              <a:rPr lang="en-GB" dirty="0"/>
              <a:t>Widespread use of arbitration, escalation (appeals to higher authority) and grievances or disputes</a:t>
            </a:r>
          </a:p>
          <a:p>
            <a:pPr lvl="1"/>
            <a:r>
              <a:rPr lang="en-GB" dirty="0"/>
              <a:t>Inflexible attitudes towards change</a:t>
            </a:r>
          </a:p>
          <a:p>
            <a:pPr lvl="1"/>
            <a:r>
              <a:rPr lang="en-GB" dirty="0"/>
              <a:t>Poor co-ordination between hostile, non-communicating groups, resulting in work delays (and possibly customer complaints).</a:t>
            </a:r>
          </a:p>
        </p:txBody>
      </p:sp>
    </p:spTree>
    <p:extLst>
      <p:ext uri="{BB962C8B-B14F-4D97-AF65-F5344CB8AC3E}">
        <p14:creationId xmlns:p14="http://schemas.microsoft.com/office/powerpoint/2010/main" val="904053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4D091-C347-3F45-BA8C-C18466334698}"/>
              </a:ext>
            </a:extLst>
          </p:cNvPr>
          <p:cNvSpPr>
            <a:spLocks noGrp="1"/>
          </p:cNvSpPr>
          <p:nvPr>
            <p:ph type="title"/>
          </p:nvPr>
        </p:nvSpPr>
        <p:spPr/>
        <p:txBody>
          <a:bodyPr/>
          <a:lstStyle/>
          <a:p>
            <a:r>
              <a:rPr lang="en-GB" dirty="0"/>
              <a:t>Sources of conflict</a:t>
            </a:r>
            <a:br>
              <a:rPr lang="en-GB" dirty="0"/>
            </a:br>
            <a:endParaRPr lang="en-US" dirty="0"/>
          </a:p>
        </p:txBody>
      </p:sp>
      <p:sp>
        <p:nvSpPr>
          <p:cNvPr id="3" name="Content Placeholder 2">
            <a:extLst>
              <a:ext uri="{FF2B5EF4-FFF2-40B4-BE49-F238E27FC236}">
                <a16:creationId xmlns:a16="http://schemas.microsoft.com/office/drawing/2014/main" id="{947E565D-EE22-2544-BB61-83F85E7AD717}"/>
              </a:ext>
            </a:extLst>
          </p:cNvPr>
          <p:cNvSpPr>
            <a:spLocks noGrp="1"/>
          </p:cNvSpPr>
          <p:nvPr>
            <p:ph idx="1"/>
          </p:nvPr>
        </p:nvSpPr>
        <p:spPr/>
        <p:txBody>
          <a:bodyPr>
            <a:normAutofit/>
          </a:bodyPr>
          <a:lstStyle/>
          <a:p>
            <a:pPr lvl="1"/>
            <a:r>
              <a:rPr lang="en-GB" dirty="0"/>
              <a:t>Interdependence and shared resources </a:t>
            </a:r>
          </a:p>
          <a:p>
            <a:pPr lvl="1"/>
            <a:r>
              <a:rPr lang="en-GB" dirty="0"/>
              <a:t>Differences in goals, values and perceptions </a:t>
            </a:r>
          </a:p>
          <a:p>
            <a:pPr lvl="1"/>
            <a:r>
              <a:rPr lang="en-GB" dirty="0"/>
              <a:t>Authority imbalance </a:t>
            </a:r>
          </a:p>
          <a:p>
            <a:pPr lvl="1"/>
            <a:r>
              <a:rPr lang="en-GB" dirty="0"/>
              <a:t>Resources</a:t>
            </a:r>
          </a:p>
          <a:p>
            <a:pPr lvl="1"/>
            <a:r>
              <a:rPr lang="en-GB" dirty="0"/>
              <a:t>Ambiguity</a:t>
            </a:r>
          </a:p>
        </p:txBody>
      </p:sp>
    </p:spTree>
    <p:extLst>
      <p:ext uri="{BB962C8B-B14F-4D97-AF65-F5344CB8AC3E}">
        <p14:creationId xmlns:p14="http://schemas.microsoft.com/office/powerpoint/2010/main" val="42937661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E54DD-44E2-CB41-8307-D711FB4C35E5}"/>
              </a:ext>
            </a:extLst>
          </p:cNvPr>
          <p:cNvSpPr>
            <a:spLocks noGrp="1"/>
          </p:cNvSpPr>
          <p:nvPr>
            <p:ph type="title"/>
          </p:nvPr>
        </p:nvSpPr>
        <p:spPr/>
        <p:txBody>
          <a:bodyPr/>
          <a:lstStyle/>
          <a:p>
            <a:r>
              <a:rPr lang="en-GB" dirty="0"/>
              <a:t>Inter-group conflict (1)</a:t>
            </a:r>
            <a:br>
              <a:rPr lang="en-GB" dirty="0"/>
            </a:br>
            <a:endParaRPr lang="en-US" dirty="0"/>
          </a:p>
        </p:txBody>
      </p:sp>
      <p:sp>
        <p:nvSpPr>
          <p:cNvPr id="3" name="Content Placeholder 2">
            <a:extLst>
              <a:ext uri="{FF2B5EF4-FFF2-40B4-BE49-F238E27FC236}">
                <a16:creationId xmlns:a16="http://schemas.microsoft.com/office/drawing/2014/main" id="{F508EEAB-2FEE-6B4D-AB1D-AFE1E670F890}"/>
              </a:ext>
            </a:extLst>
          </p:cNvPr>
          <p:cNvSpPr>
            <a:spLocks noGrp="1"/>
          </p:cNvSpPr>
          <p:nvPr>
            <p:ph idx="1"/>
          </p:nvPr>
        </p:nvSpPr>
        <p:spPr/>
        <p:txBody>
          <a:bodyPr>
            <a:normAutofit fontScale="92500" lnSpcReduction="10000"/>
          </a:bodyPr>
          <a:lstStyle/>
          <a:p>
            <a:pPr lvl="1"/>
            <a:r>
              <a:rPr lang="en-GB" dirty="0"/>
              <a:t>Institutionalised conflict, such as that between trade unions and management.</a:t>
            </a:r>
          </a:p>
          <a:p>
            <a:pPr lvl="1"/>
            <a:r>
              <a:rPr lang="en-GB" dirty="0"/>
              <a:t>Hierarchy-based conflict, caused by inequalities of positional power.</a:t>
            </a:r>
          </a:p>
          <a:p>
            <a:pPr lvl="1"/>
            <a:r>
              <a:rPr lang="en-GB" dirty="0"/>
              <a:t>Functional conflict, caused by clashing goals and competition for power and resources between different organisational functions.</a:t>
            </a:r>
          </a:p>
          <a:p>
            <a:pPr lvl="1"/>
            <a:r>
              <a:rPr lang="en-GB" dirty="0"/>
              <a:t>Line/staff conflict, such as that between production and sales functions and ‘advisory’ functions such as the HR department, Accounts and so on</a:t>
            </a:r>
          </a:p>
          <a:p>
            <a:pPr lvl="1"/>
            <a:endParaRPr lang="en-US" dirty="0"/>
          </a:p>
        </p:txBody>
      </p:sp>
    </p:spTree>
    <p:extLst>
      <p:ext uri="{BB962C8B-B14F-4D97-AF65-F5344CB8AC3E}">
        <p14:creationId xmlns:p14="http://schemas.microsoft.com/office/powerpoint/2010/main" val="17734967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E54DD-44E2-CB41-8307-D711FB4C35E5}"/>
              </a:ext>
            </a:extLst>
          </p:cNvPr>
          <p:cNvSpPr>
            <a:spLocks noGrp="1"/>
          </p:cNvSpPr>
          <p:nvPr>
            <p:ph type="title"/>
          </p:nvPr>
        </p:nvSpPr>
        <p:spPr/>
        <p:txBody>
          <a:bodyPr/>
          <a:lstStyle/>
          <a:p>
            <a:r>
              <a:rPr lang="en-GB" dirty="0"/>
              <a:t>Inter-group conflict (2)</a:t>
            </a:r>
            <a:br>
              <a:rPr lang="en-GB" dirty="0"/>
            </a:br>
            <a:endParaRPr lang="en-US" dirty="0"/>
          </a:p>
        </p:txBody>
      </p:sp>
      <p:sp>
        <p:nvSpPr>
          <p:cNvPr id="3" name="Content Placeholder 2">
            <a:extLst>
              <a:ext uri="{FF2B5EF4-FFF2-40B4-BE49-F238E27FC236}">
                <a16:creationId xmlns:a16="http://schemas.microsoft.com/office/drawing/2014/main" id="{F508EEAB-2FEE-6B4D-AB1D-AFE1E670F890}"/>
              </a:ext>
            </a:extLst>
          </p:cNvPr>
          <p:cNvSpPr>
            <a:spLocks noGrp="1"/>
          </p:cNvSpPr>
          <p:nvPr>
            <p:ph idx="1"/>
          </p:nvPr>
        </p:nvSpPr>
        <p:spPr/>
        <p:txBody>
          <a:bodyPr>
            <a:normAutofit/>
          </a:bodyPr>
          <a:lstStyle/>
          <a:p>
            <a:pPr lvl="1"/>
            <a:r>
              <a:rPr lang="en-GB" dirty="0"/>
              <a:t>Formal/informal conflict, where the unwritten rules, communication channels and power structures of the informal organisation clash with those of the formal organisation.</a:t>
            </a:r>
          </a:p>
          <a:p>
            <a:pPr lvl="1"/>
            <a:r>
              <a:rPr lang="en-GB" dirty="0"/>
              <a:t>Status conflict, where groups compete for status and prestige.</a:t>
            </a:r>
          </a:p>
          <a:p>
            <a:pPr lvl="1"/>
            <a:r>
              <a:rPr lang="en-GB" dirty="0"/>
              <a:t>Resource conflict, where groups compete for finance, staff, space and other resources.</a:t>
            </a:r>
          </a:p>
          <a:p>
            <a:pPr lvl="1"/>
            <a:r>
              <a:rPr lang="en-GB" dirty="0"/>
              <a:t>Political conflict.</a:t>
            </a:r>
          </a:p>
        </p:txBody>
      </p:sp>
    </p:spTree>
    <p:extLst>
      <p:ext uri="{BB962C8B-B14F-4D97-AF65-F5344CB8AC3E}">
        <p14:creationId xmlns:p14="http://schemas.microsoft.com/office/powerpoint/2010/main" val="1140211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72867-826E-2D44-BDCE-57A508E30AD0}"/>
              </a:ext>
            </a:extLst>
          </p:cNvPr>
          <p:cNvSpPr>
            <a:spLocks noGrp="1"/>
          </p:cNvSpPr>
          <p:nvPr>
            <p:ph type="title"/>
          </p:nvPr>
        </p:nvSpPr>
        <p:spPr/>
        <p:txBody>
          <a:bodyPr/>
          <a:lstStyle/>
          <a:p>
            <a:r>
              <a:rPr lang="en-GB" dirty="0"/>
              <a:t>Intra-group conflict</a:t>
            </a:r>
            <a:br>
              <a:rPr lang="en-GB" dirty="0"/>
            </a:br>
            <a:endParaRPr lang="en-US" dirty="0"/>
          </a:p>
        </p:txBody>
      </p:sp>
      <p:sp>
        <p:nvSpPr>
          <p:cNvPr id="3" name="Content Placeholder 2">
            <a:extLst>
              <a:ext uri="{FF2B5EF4-FFF2-40B4-BE49-F238E27FC236}">
                <a16:creationId xmlns:a16="http://schemas.microsoft.com/office/drawing/2014/main" id="{3431B8F0-89F3-4644-BEC5-B95C4D6D1F12}"/>
              </a:ext>
            </a:extLst>
          </p:cNvPr>
          <p:cNvSpPr>
            <a:spLocks noGrp="1"/>
          </p:cNvSpPr>
          <p:nvPr>
            <p:ph idx="1"/>
          </p:nvPr>
        </p:nvSpPr>
        <p:spPr/>
        <p:txBody>
          <a:bodyPr>
            <a:normAutofit/>
          </a:bodyPr>
          <a:lstStyle/>
          <a:p>
            <a:pPr marL="179388" lvl="1" indent="0">
              <a:buNone/>
            </a:pPr>
            <a:r>
              <a:rPr lang="en-GB" dirty="0"/>
              <a:t>Causes:</a:t>
            </a:r>
          </a:p>
          <a:p>
            <a:pPr lvl="1"/>
            <a:r>
              <a:rPr lang="en-GB" dirty="0"/>
              <a:t>Disagreement about needs, goals, values, priorities and interests  </a:t>
            </a:r>
          </a:p>
          <a:p>
            <a:pPr lvl="1"/>
            <a:r>
              <a:rPr lang="en-GB" dirty="0"/>
              <a:t>Poor communication </a:t>
            </a:r>
          </a:p>
          <a:p>
            <a:pPr lvl="1"/>
            <a:r>
              <a:rPr lang="en-GB" dirty="0"/>
              <a:t>Competition for scarce resources </a:t>
            </a:r>
          </a:p>
          <a:p>
            <a:pPr lvl="1"/>
            <a:r>
              <a:rPr lang="en-GB" dirty="0"/>
              <a:t>Interpersonal issues </a:t>
            </a:r>
          </a:p>
          <a:p>
            <a:pPr lvl="1"/>
            <a:r>
              <a:rPr lang="en-GB" dirty="0"/>
              <a:t>Hygiene issues  </a:t>
            </a:r>
          </a:p>
          <a:p>
            <a:pPr lvl="1"/>
            <a:endParaRPr lang="en-US" dirty="0"/>
          </a:p>
        </p:txBody>
      </p:sp>
    </p:spTree>
    <p:extLst>
      <p:ext uri="{BB962C8B-B14F-4D97-AF65-F5344CB8AC3E}">
        <p14:creationId xmlns:p14="http://schemas.microsoft.com/office/powerpoint/2010/main" val="12228290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A669D-1DA8-584A-B970-A47FAAF08BB5}"/>
              </a:ext>
            </a:extLst>
          </p:cNvPr>
          <p:cNvSpPr>
            <a:spLocks noGrp="1"/>
          </p:cNvSpPr>
          <p:nvPr>
            <p:ph type="title"/>
          </p:nvPr>
        </p:nvSpPr>
        <p:spPr/>
        <p:txBody>
          <a:bodyPr/>
          <a:lstStyle/>
          <a:p>
            <a:r>
              <a:rPr lang="en-GB" dirty="0"/>
              <a:t>Strategies for resolving conflict (1)</a:t>
            </a:r>
            <a:endParaRPr lang="en-US" dirty="0"/>
          </a:p>
        </p:txBody>
      </p:sp>
      <p:sp>
        <p:nvSpPr>
          <p:cNvPr id="3" name="Content Placeholder 2">
            <a:extLst>
              <a:ext uri="{FF2B5EF4-FFF2-40B4-BE49-F238E27FC236}">
                <a16:creationId xmlns:a16="http://schemas.microsoft.com/office/drawing/2014/main" id="{00A61A23-DAE0-7C48-B2F9-3CE376A188F9}"/>
              </a:ext>
            </a:extLst>
          </p:cNvPr>
          <p:cNvSpPr>
            <a:spLocks noGrp="1"/>
          </p:cNvSpPr>
          <p:nvPr>
            <p:ph idx="1"/>
          </p:nvPr>
        </p:nvSpPr>
        <p:spPr/>
        <p:txBody>
          <a:bodyPr>
            <a:normAutofit fontScale="85000" lnSpcReduction="20000"/>
          </a:bodyPr>
          <a:lstStyle/>
          <a:p>
            <a:pPr lvl="1"/>
            <a:r>
              <a:rPr lang="en-GB" dirty="0"/>
              <a:t>Problem-solving: the parties are brought together to find a solution to the particular issue</a:t>
            </a:r>
          </a:p>
          <a:p>
            <a:pPr lvl="1"/>
            <a:r>
              <a:rPr lang="en-GB" dirty="0"/>
              <a:t>Superordinate goals: the parties are encouraged to see the bigger picture and identify shared goals that override their differences</a:t>
            </a:r>
          </a:p>
          <a:p>
            <a:pPr lvl="1"/>
            <a:r>
              <a:rPr lang="en-GB" dirty="0"/>
              <a:t>Expansion of resources: resources are freed and mobilised to meet both parties’ needs, eliminating the need for competition</a:t>
            </a:r>
          </a:p>
          <a:p>
            <a:pPr lvl="1"/>
            <a:r>
              <a:rPr lang="en-GB" dirty="0"/>
              <a:t>Avoidance: one or both parties withdraws from the conflict or conceals the incompatibility</a:t>
            </a:r>
          </a:p>
          <a:p>
            <a:pPr lvl="1"/>
            <a:r>
              <a:rPr lang="en-GB" dirty="0"/>
              <a:t>Smoothing: one or both parties plays down the differences and ‘papers over the cracks’</a:t>
            </a:r>
          </a:p>
          <a:p>
            <a:pPr lvl="1"/>
            <a:endParaRPr lang="en-US" dirty="0"/>
          </a:p>
        </p:txBody>
      </p:sp>
    </p:spTree>
    <p:extLst>
      <p:ext uri="{BB962C8B-B14F-4D97-AF65-F5344CB8AC3E}">
        <p14:creationId xmlns:p14="http://schemas.microsoft.com/office/powerpoint/2010/main" val="28809615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8">
            <a:extLst>
              <a:ext uri="{FF2B5EF4-FFF2-40B4-BE49-F238E27FC236}">
                <a16:creationId xmlns:a16="http://schemas.microsoft.com/office/drawing/2014/main" id="{A3A8F003-AD68-4583-B453-27527DF847EC}"/>
              </a:ext>
            </a:extLst>
          </p:cNvPr>
          <p:cNvGraphicFramePr>
            <a:graphicFrameLocks noGrp="1"/>
          </p:cNvGraphicFramePr>
          <p:nvPr>
            <p:extLst>
              <p:ext uri="{D42A27DB-BD31-4B8C-83A1-F6EECF244321}">
                <p14:modId xmlns:p14="http://schemas.microsoft.com/office/powerpoint/2010/main" val="3136478706"/>
              </p:ext>
            </p:extLst>
          </p:nvPr>
        </p:nvGraphicFramePr>
        <p:xfrm>
          <a:off x="294238" y="470531"/>
          <a:ext cx="8555524" cy="4216400"/>
        </p:xfrm>
        <a:graphic>
          <a:graphicData uri="http://schemas.openxmlformats.org/drawingml/2006/table">
            <a:tbl>
              <a:tblPr firstRow="1" bandRow="1">
                <a:tableStyleId>{7DF18680-E054-41AD-8BC1-D1AEF772440D}</a:tableStyleId>
              </a:tblPr>
              <a:tblGrid>
                <a:gridCol w="751436">
                  <a:extLst>
                    <a:ext uri="{9D8B030D-6E8A-4147-A177-3AD203B41FA5}">
                      <a16:colId xmlns:a16="http://schemas.microsoft.com/office/drawing/2014/main" val="1223252124"/>
                    </a:ext>
                  </a:extLst>
                </a:gridCol>
                <a:gridCol w="2584766">
                  <a:extLst>
                    <a:ext uri="{9D8B030D-6E8A-4147-A177-3AD203B41FA5}">
                      <a16:colId xmlns:a16="http://schemas.microsoft.com/office/drawing/2014/main" val="3349492826"/>
                    </a:ext>
                  </a:extLst>
                </a:gridCol>
                <a:gridCol w="2444435">
                  <a:extLst>
                    <a:ext uri="{9D8B030D-6E8A-4147-A177-3AD203B41FA5}">
                      <a16:colId xmlns:a16="http://schemas.microsoft.com/office/drawing/2014/main" val="756592546"/>
                    </a:ext>
                  </a:extLst>
                </a:gridCol>
                <a:gridCol w="2774887">
                  <a:extLst>
                    <a:ext uri="{9D8B030D-6E8A-4147-A177-3AD203B41FA5}">
                      <a16:colId xmlns:a16="http://schemas.microsoft.com/office/drawing/2014/main" val="2692369811"/>
                    </a:ext>
                  </a:extLst>
                </a:gridCol>
              </a:tblGrid>
              <a:tr h="370840">
                <a:tc>
                  <a:txBody>
                    <a:bodyPr/>
                    <a:lstStyle/>
                    <a:p>
                      <a:r>
                        <a:rPr lang="en-GB" dirty="0"/>
                        <a:t>Week</a:t>
                      </a:r>
                    </a:p>
                  </a:txBody>
                  <a:tcPr/>
                </a:tc>
                <a:tc>
                  <a:txBody>
                    <a:bodyPr/>
                    <a:lstStyle/>
                    <a:p>
                      <a:r>
                        <a:rPr lang="en-GB" dirty="0"/>
                        <a:t>Class Date</a:t>
                      </a:r>
                    </a:p>
                  </a:txBody>
                  <a:tcPr/>
                </a:tc>
                <a:tc>
                  <a:txBody>
                    <a:bodyPr/>
                    <a:lstStyle/>
                    <a:p>
                      <a:r>
                        <a:rPr lang="en-GB" dirty="0"/>
                        <a:t>Learning Outcome</a:t>
                      </a:r>
                    </a:p>
                  </a:txBody>
                  <a:tcPr/>
                </a:tc>
                <a:tc>
                  <a:txBody>
                    <a:bodyPr/>
                    <a:lstStyle/>
                    <a:p>
                      <a:r>
                        <a:rPr lang="en-GB" dirty="0" err="1"/>
                        <a:t>Profex</a:t>
                      </a:r>
                      <a:r>
                        <a:rPr lang="en-GB" dirty="0"/>
                        <a:t> Chapter </a:t>
                      </a:r>
                    </a:p>
                  </a:txBody>
                  <a:tcPr/>
                </a:tc>
                <a:extLst>
                  <a:ext uri="{0D108BD9-81ED-4DB2-BD59-A6C34878D82A}">
                    <a16:rowId xmlns:a16="http://schemas.microsoft.com/office/drawing/2014/main" val="259456775"/>
                  </a:ext>
                </a:extLst>
              </a:tr>
              <a:tr h="370840">
                <a:tc>
                  <a:txBody>
                    <a:bodyPr/>
                    <a:lstStyle/>
                    <a:p>
                      <a:r>
                        <a:rPr lang="en-GB" sz="1600" dirty="0"/>
                        <a:t>1</a:t>
                      </a:r>
                    </a:p>
                  </a:txBody>
                  <a:tcPr/>
                </a:tc>
                <a:tc>
                  <a:txBody>
                    <a:bodyPr/>
                    <a:lstStyle/>
                    <a:p>
                      <a:r>
                        <a:rPr lang="en-GB" sz="1600" dirty="0"/>
                        <a:t>Thursday 15</a:t>
                      </a:r>
                      <a:r>
                        <a:rPr lang="en-GB" sz="1600" baseline="30000" dirty="0"/>
                        <a:t>th</a:t>
                      </a:r>
                      <a:r>
                        <a:rPr lang="en-GB" sz="1600" dirty="0"/>
                        <a:t> September</a:t>
                      </a:r>
                    </a:p>
                  </a:txBody>
                  <a:tcPr/>
                </a:tc>
                <a:tc>
                  <a:txBody>
                    <a:bodyPr/>
                    <a:lstStyle/>
                    <a:p>
                      <a:r>
                        <a:rPr lang="en-GB" sz="1600" dirty="0"/>
                        <a:t>LO 1.1 and LO 1.2 (part)</a:t>
                      </a:r>
                    </a:p>
                  </a:txBody>
                  <a:tcPr/>
                </a:tc>
                <a:tc>
                  <a:txBody>
                    <a:bodyPr/>
                    <a:lstStyle/>
                    <a:p>
                      <a:r>
                        <a:rPr lang="en-GB" sz="1600" dirty="0"/>
                        <a:t>Chapter 1 and 2</a:t>
                      </a:r>
                    </a:p>
                  </a:txBody>
                  <a:tcPr/>
                </a:tc>
                <a:extLst>
                  <a:ext uri="{0D108BD9-81ED-4DB2-BD59-A6C34878D82A}">
                    <a16:rowId xmlns:a16="http://schemas.microsoft.com/office/drawing/2014/main" val="2952041181"/>
                  </a:ext>
                </a:extLst>
              </a:tr>
              <a:tr h="370840">
                <a:tc>
                  <a:txBody>
                    <a:bodyPr/>
                    <a:lstStyle/>
                    <a:p>
                      <a:r>
                        <a:rPr lang="en-GB" sz="1600" dirty="0"/>
                        <a:t>2</a:t>
                      </a:r>
                    </a:p>
                  </a:txBody>
                  <a:tcPr/>
                </a:tc>
                <a:tc>
                  <a:txBody>
                    <a:bodyPr/>
                    <a:lstStyle/>
                    <a:p>
                      <a:r>
                        <a:rPr lang="en-GB" sz="1600" dirty="0"/>
                        <a:t>Thursday 22</a:t>
                      </a:r>
                      <a:r>
                        <a:rPr lang="en-GB" sz="1600" baseline="30000" dirty="0"/>
                        <a:t>nd</a:t>
                      </a:r>
                      <a:r>
                        <a:rPr lang="en-GB" sz="1600" dirty="0"/>
                        <a:t> September</a:t>
                      </a:r>
                    </a:p>
                  </a:txBody>
                  <a:tcPr/>
                </a:tc>
                <a:tc>
                  <a:txBody>
                    <a:bodyPr/>
                    <a:lstStyle/>
                    <a:p>
                      <a:r>
                        <a:rPr lang="en-GB" sz="1600" dirty="0"/>
                        <a:t>LO 1.2 (part) and LO 2.1</a:t>
                      </a:r>
                    </a:p>
                  </a:txBody>
                  <a:tcPr/>
                </a:tc>
                <a:tc>
                  <a:txBody>
                    <a:bodyPr/>
                    <a:lstStyle/>
                    <a:p>
                      <a:r>
                        <a:rPr lang="en-GB" sz="1600" dirty="0"/>
                        <a:t>Chapter 2 and 3 </a:t>
                      </a:r>
                    </a:p>
                  </a:txBody>
                  <a:tcPr/>
                </a:tc>
                <a:extLst>
                  <a:ext uri="{0D108BD9-81ED-4DB2-BD59-A6C34878D82A}">
                    <a16:rowId xmlns:a16="http://schemas.microsoft.com/office/drawing/2014/main" val="3139185994"/>
                  </a:ext>
                </a:extLst>
              </a:tr>
              <a:tr h="370840">
                <a:tc>
                  <a:txBody>
                    <a:bodyPr/>
                    <a:lstStyle/>
                    <a:p>
                      <a:r>
                        <a:rPr lang="en-GB" sz="1600" dirty="0"/>
                        <a:t>3</a:t>
                      </a:r>
                    </a:p>
                  </a:txBody>
                  <a:tcPr/>
                </a:tc>
                <a:tc>
                  <a:txBody>
                    <a:bodyPr/>
                    <a:lstStyle/>
                    <a:p>
                      <a:r>
                        <a:rPr lang="en-GB" sz="1600" dirty="0"/>
                        <a:t>Thursday</a:t>
                      </a:r>
                      <a:r>
                        <a:rPr lang="en-GB" sz="1600" baseline="0" dirty="0"/>
                        <a:t> 29</a:t>
                      </a:r>
                      <a:r>
                        <a:rPr lang="en-GB" sz="1600" baseline="30000" dirty="0"/>
                        <a:t>th</a:t>
                      </a:r>
                      <a:r>
                        <a:rPr lang="en-GB" sz="1600" baseline="0" dirty="0"/>
                        <a:t> September</a:t>
                      </a:r>
                      <a:endParaRPr lang="en-GB" sz="1600" dirty="0"/>
                    </a:p>
                  </a:txBody>
                  <a:tcPr/>
                </a:tc>
                <a:tc>
                  <a:txBody>
                    <a:bodyPr/>
                    <a:lstStyle/>
                    <a:p>
                      <a:r>
                        <a:rPr lang="en-GB" sz="1600" dirty="0"/>
                        <a:t>LO 2.2 and LO 2.3</a:t>
                      </a:r>
                    </a:p>
                  </a:txBody>
                  <a:tcPr/>
                </a:tc>
                <a:tc>
                  <a:txBody>
                    <a:bodyPr/>
                    <a:lstStyle/>
                    <a:p>
                      <a:r>
                        <a:rPr lang="en-GB" sz="1600" dirty="0"/>
                        <a:t>Chapter 4 and 5</a:t>
                      </a:r>
                    </a:p>
                  </a:txBody>
                  <a:tcPr/>
                </a:tc>
                <a:extLst>
                  <a:ext uri="{0D108BD9-81ED-4DB2-BD59-A6C34878D82A}">
                    <a16:rowId xmlns:a16="http://schemas.microsoft.com/office/drawing/2014/main" val="1633402209"/>
                  </a:ext>
                </a:extLst>
              </a:tr>
              <a:tr h="370840">
                <a:tc>
                  <a:txBody>
                    <a:bodyPr/>
                    <a:lstStyle/>
                    <a:p>
                      <a:r>
                        <a:rPr lang="en-GB" sz="1600" dirty="0"/>
                        <a:t>4</a:t>
                      </a:r>
                    </a:p>
                  </a:txBody>
                  <a:tcPr/>
                </a:tc>
                <a:tc>
                  <a:txBody>
                    <a:bodyPr/>
                    <a:lstStyle/>
                    <a:p>
                      <a:r>
                        <a:rPr lang="en-GB" sz="1600" dirty="0"/>
                        <a:t>Thursday</a:t>
                      </a:r>
                      <a:r>
                        <a:rPr lang="en-GB" sz="1600" baseline="0" dirty="0"/>
                        <a:t> 6</a:t>
                      </a:r>
                      <a:r>
                        <a:rPr lang="en-GB" sz="1600" baseline="30000" dirty="0"/>
                        <a:t>th</a:t>
                      </a:r>
                      <a:r>
                        <a:rPr lang="en-GB" sz="1600" baseline="0" dirty="0"/>
                        <a:t> October</a:t>
                      </a:r>
                      <a:endParaRPr lang="en-GB" sz="1600" dirty="0"/>
                    </a:p>
                  </a:txBody>
                  <a:tcPr/>
                </a:tc>
                <a:tc>
                  <a:txBody>
                    <a:bodyPr/>
                    <a:lstStyle/>
                    <a:p>
                      <a:r>
                        <a:rPr lang="en-GB" sz="1600" dirty="0"/>
                        <a:t>LO 3.1 and LO 3.2</a:t>
                      </a:r>
                    </a:p>
                  </a:txBody>
                  <a:tcPr/>
                </a:tc>
                <a:tc>
                  <a:txBody>
                    <a:bodyPr/>
                    <a:lstStyle/>
                    <a:p>
                      <a:r>
                        <a:rPr lang="en-GB" sz="1600" dirty="0"/>
                        <a:t>Chapter 6 and 7</a:t>
                      </a:r>
                    </a:p>
                  </a:txBody>
                  <a:tcPr/>
                </a:tc>
                <a:extLst>
                  <a:ext uri="{0D108BD9-81ED-4DB2-BD59-A6C34878D82A}">
                    <a16:rowId xmlns:a16="http://schemas.microsoft.com/office/drawing/2014/main" val="3625061049"/>
                  </a:ext>
                </a:extLst>
              </a:tr>
              <a:tr h="164922">
                <a:tc>
                  <a:txBody>
                    <a:bodyPr/>
                    <a:lstStyle/>
                    <a:p>
                      <a:r>
                        <a:rPr lang="en-GB" sz="1600" dirty="0"/>
                        <a:t>5</a:t>
                      </a:r>
                    </a:p>
                  </a:txBody>
                  <a:tcPr/>
                </a:tc>
                <a:tc>
                  <a:txBody>
                    <a:bodyPr/>
                    <a:lstStyle/>
                    <a:p>
                      <a:r>
                        <a:rPr lang="en-GB" sz="1600" dirty="0"/>
                        <a:t>Thursday 13</a:t>
                      </a:r>
                      <a:r>
                        <a:rPr lang="en-GB" sz="1600" baseline="30000" dirty="0"/>
                        <a:t>th</a:t>
                      </a:r>
                      <a:r>
                        <a:rPr lang="en-GB" sz="1600" dirty="0"/>
                        <a:t> October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Week Off</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Week Off</a:t>
                      </a:r>
                    </a:p>
                  </a:txBody>
                  <a:tcPr/>
                </a:tc>
                <a:extLst>
                  <a:ext uri="{0D108BD9-81ED-4DB2-BD59-A6C34878D82A}">
                    <a16:rowId xmlns:a16="http://schemas.microsoft.com/office/drawing/2014/main" val="322904518"/>
                  </a:ext>
                </a:extLst>
              </a:tr>
              <a:tr h="164922">
                <a:tc>
                  <a:txBody>
                    <a:bodyPr/>
                    <a:lstStyle/>
                    <a:p>
                      <a:r>
                        <a:rPr lang="en-GB" sz="1600" dirty="0"/>
                        <a:t>6</a:t>
                      </a:r>
                    </a:p>
                  </a:txBody>
                  <a:tcPr/>
                </a:tc>
                <a:tc>
                  <a:txBody>
                    <a:bodyPr/>
                    <a:lstStyle/>
                    <a:p>
                      <a:r>
                        <a:rPr lang="en-GB" sz="1600" dirty="0"/>
                        <a:t>Thursday 20</a:t>
                      </a:r>
                      <a:r>
                        <a:rPr lang="en-GB" sz="1600" baseline="30000" dirty="0"/>
                        <a:t>th</a:t>
                      </a:r>
                      <a:r>
                        <a:rPr lang="en-GB" sz="1600" dirty="0"/>
                        <a:t> October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LO 3.3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Chapter 8</a:t>
                      </a:r>
                    </a:p>
                  </a:txBody>
                  <a:tcPr/>
                </a:tc>
                <a:extLst>
                  <a:ext uri="{0D108BD9-81ED-4DB2-BD59-A6C34878D82A}">
                    <a16:rowId xmlns:a16="http://schemas.microsoft.com/office/drawing/2014/main" val="1477816404"/>
                  </a:ext>
                </a:extLst>
              </a:tr>
              <a:tr h="370840">
                <a:tc>
                  <a:txBody>
                    <a:bodyPr/>
                    <a:lstStyle/>
                    <a:p>
                      <a:r>
                        <a:rPr lang="en-GB" sz="1600" dirty="0"/>
                        <a:t>7</a:t>
                      </a:r>
                    </a:p>
                  </a:txBody>
                  <a:tcPr/>
                </a:tc>
                <a:tc>
                  <a:txBody>
                    <a:bodyPr/>
                    <a:lstStyle/>
                    <a:p>
                      <a:r>
                        <a:rPr lang="en-GB" sz="1600" dirty="0"/>
                        <a:t>Thursday 27</a:t>
                      </a:r>
                      <a:r>
                        <a:rPr lang="en-GB" sz="1600" baseline="30000" dirty="0"/>
                        <a:t>th</a:t>
                      </a:r>
                      <a:r>
                        <a:rPr lang="en-GB" sz="1600" dirty="0"/>
                        <a:t> October</a:t>
                      </a:r>
                    </a:p>
                  </a:txBody>
                  <a:tcPr/>
                </a:tc>
                <a:tc>
                  <a:txBody>
                    <a:bodyPr/>
                    <a:lstStyle/>
                    <a:p>
                      <a:r>
                        <a:rPr lang="en-GB" sz="1600" dirty="0"/>
                        <a:t>No Session </a:t>
                      </a:r>
                    </a:p>
                  </a:txBody>
                  <a:tcPr/>
                </a:tc>
                <a:tc>
                  <a:txBody>
                    <a:bodyPr/>
                    <a:lstStyle/>
                    <a:p>
                      <a:r>
                        <a:rPr lang="en-GB" sz="1600" dirty="0"/>
                        <a:t>No Session</a:t>
                      </a:r>
                    </a:p>
                  </a:txBody>
                  <a:tcPr/>
                </a:tc>
                <a:extLst>
                  <a:ext uri="{0D108BD9-81ED-4DB2-BD59-A6C34878D82A}">
                    <a16:rowId xmlns:a16="http://schemas.microsoft.com/office/drawing/2014/main" val="2499918963"/>
                  </a:ext>
                </a:extLst>
              </a:tr>
              <a:tr h="370840">
                <a:tc>
                  <a:txBody>
                    <a:bodyPr/>
                    <a:lstStyle/>
                    <a:p>
                      <a:r>
                        <a:rPr lang="en-GB" sz="1600" dirty="0"/>
                        <a:t>8</a:t>
                      </a:r>
                    </a:p>
                  </a:txBody>
                  <a:tcPr/>
                </a:tc>
                <a:tc>
                  <a:txBody>
                    <a:bodyPr/>
                    <a:lstStyle/>
                    <a:p>
                      <a:r>
                        <a:rPr lang="en-GB" sz="1600" dirty="0"/>
                        <a:t>Thursday</a:t>
                      </a:r>
                      <a:r>
                        <a:rPr lang="en-GB" sz="1600" baseline="0" dirty="0"/>
                        <a:t> 3</a:t>
                      </a:r>
                      <a:r>
                        <a:rPr lang="en-GB" sz="1600" baseline="30000" dirty="0"/>
                        <a:t>rd</a:t>
                      </a:r>
                      <a:r>
                        <a:rPr lang="en-GB" sz="1600" baseline="0" dirty="0"/>
                        <a:t> November</a:t>
                      </a:r>
                      <a:endParaRPr lang="en-GB"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LO 3.4 and LO 4.1</a:t>
                      </a:r>
                    </a:p>
                    <a:p>
                      <a:r>
                        <a:rPr lang="en-GB" sz="1600" dirty="0"/>
                        <a:t>LO 4.2</a:t>
                      </a:r>
                    </a:p>
                  </a:txBody>
                  <a:tcPr/>
                </a:tc>
                <a:tc>
                  <a:txBody>
                    <a:bodyPr/>
                    <a:lstStyle/>
                    <a:p>
                      <a:r>
                        <a:rPr lang="en-GB" sz="1600" dirty="0"/>
                        <a:t>Chapter 9, 10 and 11</a:t>
                      </a:r>
                    </a:p>
                  </a:txBody>
                  <a:tcPr/>
                </a:tc>
                <a:extLst>
                  <a:ext uri="{0D108BD9-81ED-4DB2-BD59-A6C34878D82A}">
                    <a16:rowId xmlns:a16="http://schemas.microsoft.com/office/drawing/2014/main" val="1606288900"/>
                  </a:ext>
                </a:extLst>
              </a:tr>
              <a:tr h="370840">
                <a:tc>
                  <a:txBody>
                    <a:bodyPr/>
                    <a:lstStyle/>
                    <a:p>
                      <a:r>
                        <a:rPr lang="en-GB" sz="1600" dirty="0"/>
                        <a:t>9</a:t>
                      </a:r>
                    </a:p>
                  </a:txBody>
                  <a:tcPr/>
                </a:tc>
                <a:tc>
                  <a:txBody>
                    <a:bodyPr/>
                    <a:lstStyle/>
                    <a:p>
                      <a:r>
                        <a:rPr lang="en-GB" sz="1600" dirty="0"/>
                        <a:t>Thursday 10</a:t>
                      </a:r>
                      <a:r>
                        <a:rPr lang="en-GB" sz="1600" baseline="30000" dirty="0"/>
                        <a:t>th</a:t>
                      </a:r>
                      <a:r>
                        <a:rPr lang="en-GB" sz="1600" dirty="0"/>
                        <a:t> </a:t>
                      </a:r>
                      <a:r>
                        <a:rPr lang="en-GB" sz="1600" baseline="0" dirty="0"/>
                        <a:t>November</a:t>
                      </a:r>
                      <a:endParaRPr lang="en-GB" sz="1600" dirty="0"/>
                    </a:p>
                  </a:txBody>
                  <a:tcPr/>
                </a:tc>
                <a:tc>
                  <a:txBody>
                    <a:bodyPr/>
                    <a:lstStyle/>
                    <a:p>
                      <a:r>
                        <a:rPr lang="en-GB" sz="1600" dirty="0"/>
                        <a:t>Revision</a:t>
                      </a:r>
                    </a:p>
                  </a:txBody>
                  <a:tcPr/>
                </a:tc>
                <a:tc>
                  <a:txBody>
                    <a:bodyPr/>
                    <a:lstStyle/>
                    <a:p>
                      <a:r>
                        <a:rPr lang="en-GB" sz="1600" dirty="0"/>
                        <a:t>Revision</a:t>
                      </a:r>
                    </a:p>
                  </a:txBody>
                  <a:tcPr/>
                </a:tc>
                <a:extLst>
                  <a:ext uri="{0D108BD9-81ED-4DB2-BD59-A6C34878D82A}">
                    <a16:rowId xmlns:a16="http://schemas.microsoft.com/office/drawing/2014/main" val="2111343348"/>
                  </a:ext>
                </a:extLst>
              </a:tr>
              <a:tr h="370840">
                <a:tc>
                  <a:txBody>
                    <a:bodyPr/>
                    <a:lstStyle/>
                    <a:p>
                      <a:r>
                        <a:rPr lang="en-GB" sz="1600" dirty="0"/>
                        <a:t>10</a:t>
                      </a:r>
                    </a:p>
                  </a:txBody>
                  <a:tcPr/>
                </a:tc>
                <a:tc>
                  <a:txBody>
                    <a:bodyPr/>
                    <a:lstStyle/>
                    <a:p>
                      <a:r>
                        <a:rPr lang="en-GB" sz="1600" dirty="0"/>
                        <a:t>Thursday 17</a:t>
                      </a:r>
                      <a:r>
                        <a:rPr lang="en-GB" sz="1600" baseline="30000" dirty="0"/>
                        <a:t>th</a:t>
                      </a:r>
                      <a:r>
                        <a:rPr lang="en-GB" sz="1600" dirty="0"/>
                        <a:t> Nov 9am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Exam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Exam </a:t>
                      </a:r>
                    </a:p>
                  </a:txBody>
                  <a:tcPr/>
                </a:tc>
                <a:extLst>
                  <a:ext uri="{0D108BD9-81ED-4DB2-BD59-A6C34878D82A}">
                    <a16:rowId xmlns:a16="http://schemas.microsoft.com/office/drawing/2014/main" val="1579632782"/>
                  </a:ext>
                </a:extLst>
              </a:tr>
            </a:tbl>
          </a:graphicData>
        </a:graphic>
      </p:graphicFrame>
    </p:spTree>
    <p:extLst>
      <p:ext uri="{BB962C8B-B14F-4D97-AF65-F5344CB8AC3E}">
        <p14:creationId xmlns:p14="http://schemas.microsoft.com/office/powerpoint/2010/main" val="1191655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A669D-1DA8-584A-B970-A47FAAF08BB5}"/>
              </a:ext>
            </a:extLst>
          </p:cNvPr>
          <p:cNvSpPr>
            <a:spLocks noGrp="1"/>
          </p:cNvSpPr>
          <p:nvPr>
            <p:ph type="title"/>
          </p:nvPr>
        </p:nvSpPr>
        <p:spPr/>
        <p:txBody>
          <a:bodyPr/>
          <a:lstStyle/>
          <a:p>
            <a:r>
              <a:rPr lang="en-GB" dirty="0"/>
              <a:t>Strategies for resolving conflict (2)</a:t>
            </a:r>
            <a:endParaRPr lang="en-US" dirty="0"/>
          </a:p>
        </p:txBody>
      </p:sp>
      <p:sp>
        <p:nvSpPr>
          <p:cNvPr id="3" name="Content Placeholder 2">
            <a:extLst>
              <a:ext uri="{FF2B5EF4-FFF2-40B4-BE49-F238E27FC236}">
                <a16:creationId xmlns:a16="http://schemas.microsoft.com/office/drawing/2014/main" id="{00A61A23-DAE0-7C48-B2F9-3CE376A188F9}"/>
              </a:ext>
            </a:extLst>
          </p:cNvPr>
          <p:cNvSpPr>
            <a:spLocks noGrp="1"/>
          </p:cNvSpPr>
          <p:nvPr>
            <p:ph idx="1"/>
          </p:nvPr>
        </p:nvSpPr>
        <p:spPr/>
        <p:txBody>
          <a:bodyPr>
            <a:normAutofit fontScale="92500" lnSpcReduction="10000"/>
          </a:bodyPr>
          <a:lstStyle/>
          <a:p>
            <a:pPr lvl="1"/>
            <a:r>
              <a:rPr lang="en-GB" dirty="0"/>
              <a:t>Compromise: bargaining, negotiating and conciliating, so that each party makes some concessions in order to obtain some gains</a:t>
            </a:r>
          </a:p>
          <a:p>
            <a:pPr lvl="1"/>
            <a:r>
              <a:rPr lang="en-GB" dirty="0"/>
              <a:t>Authoritative command: an arbitrator with authority over both parties makes a decisive judgement</a:t>
            </a:r>
          </a:p>
          <a:p>
            <a:pPr lvl="1"/>
            <a:r>
              <a:rPr lang="en-GB" dirty="0"/>
              <a:t>Altering the human variable: effort is made to change the attitudes, beliefs and perceptions underlying the conflict</a:t>
            </a:r>
          </a:p>
          <a:p>
            <a:pPr lvl="1"/>
            <a:r>
              <a:rPr lang="en-GB" dirty="0"/>
              <a:t>Altering the structural variable: effort is made to re-organise work relationships in order to minimise the potential for conflict</a:t>
            </a:r>
          </a:p>
        </p:txBody>
      </p:sp>
    </p:spTree>
    <p:extLst>
      <p:ext uri="{BB962C8B-B14F-4D97-AF65-F5344CB8AC3E}">
        <p14:creationId xmlns:p14="http://schemas.microsoft.com/office/powerpoint/2010/main" val="30329602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5722D-7457-0447-90F4-6F9E53BACC10}"/>
              </a:ext>
            </a:extLst>
          </p:cNvPr>
          <p:cNvSpPr>
            <a:spLocks noGrp="1"/>
          </p:cNvSpPr>
          <p:nvPr>
            <p:ph type="title"/>
          </p:nvPr>
        </p:nvSpPr>
        <p:spPr/>
        <p:txBody>
          <a:bodyPr/>
          <a:lstStyle/>
          <a:p>
            <a:r>
              <a:rPr lang="en-GB" dirty="0"/>
              <a:t>Model of conflict-handling styles</a:t>
            </a:r>
            <a:br>
              <a:rPr lang="en-GB" dirty="0"/>
            </a:br>
            <a:endParaRPr lang="en-US" dirty="0"/>
          </a:p>
        </p:txBody>
      </p:sp>
      <p:pic>
        <p:nvPicPr>
          <p:cNvPr id="1026" name="Picture 2" descr="Thomas Kilmann Conflict Model - Management Weekly">
            <a:extLst>
              <a:ext uri="{FF2B5EF4-FFF2-40B4-BE49-F238E27FC236}">
                <a16:creationId xmlns:a16="http://schemas.microsoft.com/office/drawing/2014/main" id="{73EE3376-402C-7A81-1C7C-6031778A75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9483" y="1427104"/>
            <a:ext cx="6889172" cy="41909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5721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Strategic Ethical Leadership</a:t>
            </a:r>
          </a:p>
        </p:txBody>
      </p:sp>
      <p:sp>
        <p:nvSpPr>
          <p:cNvPr id="5" name="Subtitle 4"/>
          <p:cNvSpPr>
            <a:spLocks noGrp="1"/>
          </p:cNvSpPr>
          <p:nvPr>
            <p:ph type="subTitle" idx="1"/>
          </p:nvPr>
        </p:nvSpPr>
        <p:spPr/>
        <p:txBody>
          <a:bodyPr/>
          <a:lstStyle/>
          <a:p>
            <a:r>
              <a:rPr lang="en-GB" dirty="0"/>
              <a:t>Professional Diploma in Procurement and Supply</a:t>
            </a:r>
          </a:p>
          <a:p>
            <a:endParaRPr lang="en-GB" dirty="0"/>
          </a:p>
          <a:p>
            <a:r>
              <a:rPr lang="en-GB" dirty="0"/>
              <a:t>LO 4.1 Examine ethical practices and standards for global SC’s</a:t>
            </a:r>
          </a:p>
          <a:p>
            <a:endParaRPr lang="en-GB" dirty="0"/>
          </a:p>
          <a:p>
            <a:endParaRPr lang="en-GB" dirty="0"/>
          </a:p>
        </p:txBody>
      </p:sp>
    </p:spTree>
    <p:extLst>
      <p:ext uri="{BB962C8B-B14F-4D97-AF65-F5344CB8AC3E}">
        <p14:creationId xmlns:p14="http://schemas.microsoft.com/office/powerpoint/2010/main" val="13605985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9DB2B-069B-7E4C-95AA-DC3810766EB7}"/>
              </a:ext>
            </a:extLst>
          </p:cNvPr>
          <p:cNvSpPr>
            <a:spLocks noGrp="1"/>
          </p:cNvSpPr>
          <p:nvPr>
            <p:ph type="title"/>
          </p:nvPr>
        </p:nvSpPr>
        <p:spPr/>
        <p:txBody>
          <a:bodyPr/>
          <a:lstStyle/>
          <a:p>
            <a:r>
              <a:rPr lang="en-GB" sz="3200" dirty="0"/>
              <a:t>The importance of ethical codes </a:t>
            </a:r>
            <a:br>
              <a:rPr lang="en-GB" sz="3200" dirty="0"/>
            </a:br>
            <a:endParaRPr lang="en-US" sz="3200" dirty="0"/>
          </a:p>
        </p:txBody>
      </p:sp>
      <p:sp>
        <p:nvSpPr>
          <p:cNvPr id="3" name="Content Placeholder 2">
            <a:extLst>
              <a:ext uri="{FF2B5EF4-FFF2-40B4-BE49-F238E27FC236}">
                <a16:creationId xmlns:a16="http://schemas.microsoft.com/office/drawing/2014/main" id="{9541B955-F0A3-194E-BD68-CAD85D182F65}"/>
              </a:ext>
            </a:extLst>
          </p:cNvPr>
          <p:cNvSpPr>
            <a:spLocks noGrp="1"/>
          </p:cNvSpPr>
          <p:nvPr>
            <p:ph idx="1"/>
          </p:nvPr>
        </p:nvSpPr>
        <p:spPr/>
        <p:txBody>
          <a:bodyPr>
            <a:normAutofit/>
          </a:bodyPr>
          <a:lstStyle/>
          <a:p>
            <a:pPr lvl="1"/>
            <a:r>
              <a:rPr lang="en-GB" dirty="0"/>
              <a:t>All employees are required to comply with the standards of behaviour set out in their company’s code.  </a:t>
            </a:r>
          </a:p>
          <a:p>
            <a:pPr lvl="1"/>
            <a:r>
              <a:rPr lang="en-GB" dirty="0"/>
              <a:t>The company might also benefit from a lower level of fraud and corruption among its employees.</a:t>
            </a:r>
          </a:p>
          <a:p>
            <a:pPr lvl="1"/>
            <a:r>
              <a:rPr lang="en-GB" dirty="0"/>
              <a:t>A company can inform organisations in its supply chain about its code of ethics, and expect them to adopt similar practices themselves.  </a:t>
            </a:r>
          </a:p>
        </p:txBody>
      </p:sp>
    </p:spTree>
    <p:extLst>
      <p:ext uri="{BB962C8B-B14F-4D97-AF65-F5344CB8AC3E}">
        <p14:creationId xmlns:p14="http://schemas.microsoft.com/office/powerpoint/2010/main" val="1565642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D1AF4-B4D9-0643-AED6-4E22482749B4}"/>
              </a:ext>
            </a:extLst>
          </p:cNvPr>
          <p:cNvSpPr>
            <a:spLocks noGrp="1"/>
          </p:cNvSpPr>
          <p:nvPr>
            <p:ph type="title"/>
          </p:nvPr>
        </p:nvSpPr>
        <p:spPr/>
        <p:txBody>
          <a:bodyPr/>
          <a:lstStyle/>
          <a:p>
            <a:r>
              <a:rPr lang="en-GB" dirty="0"/>
              <a:t>The purpose of codes of ethics (1)</a:t>
            </a:r>
            <a:br>
              <a:rPr lang="en-GB" dirty="0"/>
            </a:br>
            <a:endParaRPr lang="en-US" dirty="0"/>
          </a:p>
        </p:txBody>
      </p:sp>
      <p:sp>
        <p:nvSpPr>
          <p:cNvPr id="3" name="Content Placeholder 2">
            <a:extLst>
              <a:ext uri="{FF2B5EF4-FFF2-40B4-BE49-F238E27FC236}">
                <a16:creationId xmlns:a16="http://schemas.microsoft.com/office/drawing/2014/main" id="{6F56859D-4929-2046-AFC4-58622F9A57A1}"/>
              </a:ext>
            </a:extLst>
          </p:cNvPr>
          <p:cNvSpPr>
            <a:spLocks noGrp="1"/>
          </p:cNvSpPr>
          <p:nvPr>
            <p:ph idx="1"/>
          </p:nvPr>
        </p:nvSpPr>
        <p:spPr/>
        <p:txBody>
          <a:bodyPr>
            <a:normAutofit lnSpcReduction="10000"/>
          </a:bodyPr>
          <a:lstStyle/>
          <a:p>
            <a:pPr lvl="1"/>
            <a:r>
              <a:rPr lang="en-GB" dirty="0"/>
              <a:t>They indicate to employees how they are expected to conduct themselves in their business activities.</a:t>
            </a:r>
          </a:p>
          <a:p>
            <a:pPr lvl="1"/>
            <a:r>
              <a:rPr lang="en-GB" dirty="0"/>
              <a:t>Corporate codes of ethics inform suppliers to the company what standards of ethical behaviour are expected from them.</a:t>
            </a:r>
          </a:p>
          <a:p>
            <a:pPr lvl="1"/>
            <a:r>
              <a:rPr lang="en-GB" dirty="0"/>
              <a:t>A code of ethics may also highlight criminal behaviour that must be avoided, such as giving or accepting bribes.</a:t>
            </a:r>
          </a:p>
          <a:p>
            <a:pPr lvl="1"/>
            <a:r>
              <a:rPr lang="en-GB" dirty="0"/>
              <a:t>Codes of conduct can also go into some detail about particular ethical policy requirements.  </a:t>
            </a:r>
          </a:p>
        </p:txBody>
      </p:sp>
    </p:spTree>
    <p:extLst>
      <p:ext uri="{BB962C8B-B14F-4D97-AF65-F5344CB8AC3E}">
        <p14:creationId xmlns:p14="http://schemas.microsoft.com/office/powerpoint/2010/main" val="30175306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D1AF4-B4D9-0643-AED6-4E22482749B4}"/>
              </a:ext>
            </a:extLst>
          </p:cNvPr>
          <p:cNvSpPr>
            <a:spLocks noGrp="1"/>
          </p:cNvSpPr>
          <p:nvPr>
            <p:ph type="title"/>
          </p:nvPr>
        </p:nvSpPr>
        <p:spPr/>
        <p:txBody>
          <a:bodyPr/>
          <a:lstStyle/>
          <a:p>
            <a:r>
              <a:rPr lang="en-GB" dirty="0"/>
              <a:t>The purpose of codes of ethics (2)</a:t>
            </a:r>
            <a:br>
              <a:rPr lang="en-GB" dirty="0"/>
            </a:br>
            <a:endParaRPr lang="en-US" dirty="0"/>
          </a:p>
        </p:txBody>
      </p:sp>
      <p:sp>
        <p:nvSpPr>
          <p:cNvPr id="3" name="Content Placeholder 2">
            <a:extLst>
              <a:ext uri="{FF2B5EF4-FFF2-40B4-BE49-F238E27FC236}">
                <a16:creationId xmlns:a16="http://schemas.microsoft.com/office/drawing/2014/main" id="{6F56859D-4929-2046-AFC4-58622F9A57A1}"/>
              </a:ext>
            </a:extLst>
          </p:cNvPr>
          <p:cNvSpPr>
            <a:spLocks noGrp="1"/>
          </p:cNvSpPr>
          <p:nvPr>
            <p:ph idx="1"/>
          </p:nvPr>
        </p:nvSpPr>
        <p:spPr/>
        <p:txBody>
          <a:bodyPr>
            <a:normAutofit/>
          </a:bodyPr>
          <a:lstStyle/>
          <a:p>
            <a:pPr lvl="1"/>
            <a:r>
              <a:rPr lang="en-GB" dirty="0"/>
              <a:t>Codes of ethics should also explain how concerns about unethical behaviour should be reported.</a:t>
            </a:r>
          </a:p>
          <a:p>
            <a:pPr lvl="1"/>
            <a:r>
              <a:rPr lang="en-GB" dirty="0"/>
              <a:t>There might also be an explanation of the consequences for an employee of being found to have acted unethically.</a:t>
            </a:r>
          </a:p>
          <a:p>
            <a:pPr lvl="1"/>
            <a:r>
              <a:rPr lang="en-GB" dirty="0"/>
              <a:t>A code of ethics might also include guidelines for carrying out due diligence into the ethical practices of supplier organisations.</a:t>
            </a:r>
          </a:p>
        </p:txBody>
      </p:sp>
    </p:spTree>
    <p:extLst>
      <p:ext uri="{BB962C8B-B14F-4D97-AF65-F5344CB8AC3E}">
        <p14:creationId xmlns:p14="http://schemas.microsoft.com/office/powerpoint/2010/main" val="27573755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4B508-43A5-9D4E-BD14-21D09D244D64}"/>
              </a:ext>
            </a:extLst>
          </p:cNvPr>
          <p:cNvSpPr>
            <a:spLocks noGrp="1"/>
          </p:cNvSpPr>
          <p:nvPr>
            <p:ph type="title"/>
          </p:nvPr>
        </p:nvSpPr>
        <p:spPr/>
        <p:txBody>
          <a:bodyPr/>
          <a:lstStyle/>
          <a:p>
            <a:r>
              <a:rPr lang="en-GB" sz="2800" dirty="0"/>
              <a:t>Issues in a code of ethics</a:t>
            </a:r>
            <a:endParaRPr lang="en-US" sz="2800" dirty="0"/>
          </a:p>
        </p:txBody>
      </p:sp>
      <p:sp>
        <p:nvSpPr>
          <p:cNvPr id="3" name="Content Placeholder 2">
            <a:extLst>
              <a:ext uri="{FF2B5EF4-FFF2-40B4-BE49-F238E27FC236}">
                <a16:creationId xmlns:a16="http://schemas.microsoft.com/office/drawing/2014/main" id="{D932AFC2-977E-0A41-8948-FFCA3FE7984D}"/>
              </a:ext>
            </a:extLst>
          </p:cNvPr>
          <p:cNvSpPr>
            <a:spLocks noGrp="1"/>
          </p:cNvSpPr>
          <p:nvPr>
            <p:ph idx="1"/>
          </p:nvPr>
        </p:nvSpPr>
        <p:spPr/>
        <p:txBody>
          <a:bodyPr/>
          <a:lstStyle/>
          <a:p>
            <a:pPr lvl="1"/>
            <a:r>
              <a:rPr lang="en-GB" dirty="0"/>
              <a:t>Procurement guidelines</a:t>
            </a:r>
          </a:p>
          <a:p>
            <a:pPr lvl="1"/>
            <a:r>
              <a:rPr lang="en-GB" dirty="0"/>
              <a:t>Supplier due diligence procedures</a:t>
            </a:r>
          </a:p>
          <a:p>
            <a:pPr lvl="1"/>
            <a:r>
              <a:rPr lang="en-GB" dirty="0"/>
              <a:t>A code of conduct for dealings between employees and suppliers</a:t>
            </a:r>
          </a:p>
          <a:p>
            <a:pPr lvl="1"/>
            <a:r>
              <a:rPr lang="en-GB" dirty="0"/>
              <a:t>A whistleblowing policy</a:t>
            </a:r>
          </a:p>
          <a:p>
            <a:pPr lvl="1"/>
            <a:r>
              <a:rPr lang="en-GB" dirty="0"/>
              <a:t>A business ethics policy containing anti-bribery policies and procedures</a:t>
            </a:r>
          </a:p>
          <a:p>
            <a:pPr lvl="1"/>
            <a:endParaRPr lang="en-US" dirty="0"/>
          </a:p>
        </p:txBody>
      </p:sp>
    </p:spTree>
    <p:extLst>
      <p:ext uri="{BB962C8B-B14F-4D97-AF65-F5344CB8AC3E}">
        <p14:creationId xmlns:p14="http://schemas.microsoft.com/office/powerpoint/2010/main" val="6227488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85C7D-51C5-AF4B-A22A-052525981020}"/>
              </a:ext>
            </a:extLst>
          </p:cNvPr>
          <p:cNvSpPr>
            <a:spLocks noGrp="1"/>
          </p:cNvSpPr>
          <p:nvPr>
            <p:ph type="title"/>
          </p:nvPr>
        </p:nvSpPr>
        <p:spPr/>
        <p:txBody>
          <a:bodyPr/>
          <a:lstStyle/>
          <a:p>
            <a:r>
              <a:rPr lang="en-GB" dirty="0"/>
              <a:t>Whistleblowing </a:t>
            </a:r>
            <a:br>
              <a:rPr lang="en-GB" dirty="0"/>
            </a:br>
            <a:endParaRPr lang="en-US" dirty="0"/>
          </a:p>
        </p:txBody>
      </p:sp>
      <p:sp>
        <p:nvSpPr>
          <p:cNvPr id="3" name="Content Placeholder 2">
            <a:extLst>
              <a:ext uri="{FF2B5EF4-FFF2-40B4-BE49-F238E27FC236}">
                <a16:creationId xmlns:a16="http://schemas.microsoft.com/office/drawing/2014/main" id="{B4FA6692-885D-3348-9278-55A36AE67FBD}"/>
              </a:ext>
            </a:extLst>
          </p:cNvPr>
          <p:cNvSpPr>
            <a:spLocks noGrp="1"/>
          </p:cNvSpPr>
          <p:nvPr>
            <p:ph idx="1"/>
          </p:nvPr>
        </p:nvSpPr>
        <p:spPr/>
        <p:txBody>
          <a:bodyPr/>
          <a:lstStyle/>
          <a:p>
            <a:pPr lvl="1"/>
            <a:r>
              <a:rPr lang="en-GB" dirty="0"/>
              <a:t>Whistleblowing is the act of drawing the attention of someone in authority to an alleged instance of unethical conduct. </a:t>
            </a:r>
          </a:p>
          <a:p>
            <a:pPr lvl="1"/>
            <a:r>
              <a:rPr lang="en-GB" dirty="0"/>
              <a:t>A </a:t>
            </a:r>
            <a:r>
              <a:rPr lang="en-GB" dirty="0" err="1"/>
              <a:t>whistleblower</a:t>
            </a:r>
            <a:r>
              <a:rPr lang="en-GB" dirty="0"/>
              <a:t> is a person who reveals information about (alleged) unethical behaviour within their organisation.</a:t>
            </a:r>
          </a:p>
          <a:p>
            <a:pPr lvl="1"/>
            <a:endParaRPr lang="en-US" dirty="0"/>
          </a:p>
        </p:txBody>
      </p:sp>
    </p:spTree>
    <p:extLst>
      <p:ext uri="{BB962C8B-B14F-4D97-AF65-F5344CB8AC3E}">
        <p14:creationId xmlns:p14="http://schemas.microsoft.com/office/powerpoint/2010/main" val="27663456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85C7D-51C5-AF4B-A22A-052525981020}"/>
              </a:ext>
            </a:extLst>
          </p:cNvPr>
          <p:cNvSpPr>
            <a:spLocks noGrp="1"/>
          </p:cNvSpPr>
          <p:nvPr>
            <p:ph type="title"/>
          </p:nvPr>
        </p:nvSpPr>
        <p:spPr/>
        <p:txBody>
          <a:bodyPr/>
          <a:lstStyle/>
          <a:p>
            <a:r>
              <a:rPr lang="en-GB" dirty="0"/>
              <a:t>Who blows the whistle?</a:t>
            </a:r>
            <a:br>
              <a:rPr lang="en-GB" dirty="0"/>
            </a:br>
            <a:endParaRPr lang="en-US" dirty="0"/>
          </a:p>
        </p:txBody>
      </p:sp>
      <p:sp>
        <p:nvSpPr>
          <p:cNvPr id="3" name="Content Placeholder 2">
            <a:extLst>
              <a:ext uri="{FF2B5EF4-FFF2-40B4-BE49-F238E27FC236}">
                <a16:creationId xmlns:a16="http://schemas.microsoft.com/office/drawing/2014/main" id="{B4FA6692-885D-3348-9278-55A36AE67FBD}"/>
              </a:ext>
            </a:extLst>
          </p:cNvPr>
          <p:cNvSpPr>
            <a:spLocks noGrp="1"/>
          </p:cNvSpPr>
          <p:nvPr>
            <p:ph idx="1"/>
          </p:nvPr>
        </p:nvSpPr>
        <p:spPr/>
        <p:txBody>
          <a:bodyPr/>
          <a:lstStyle/>
          <a:p>
            <a:pPr lvl="1"/>
            <a:r>
              <a:rPr lang="en-GB" dirty="0"/>
              <a:t>An Ethics Officer</a:t>
            </a:r>
          </a:p>
          <a:p>
            <a:pPr lvl="1"/>
            <a:r>
              <a:rPr lang="en-GB" dirty="0"/>
              <a:t>Another specially nominated person within the organisation</a:t>
            </a:r>
          </a:p>
          <a:p>
            <a:pPr lvl="1"/>
            <a:r>
              <a:rPr lang="en-GB" dirty="0"/>
              <a:t>A firm of solicitors nominated by the company to handle whistleblowing allegations</a:t>
            </a:r>
          </a:p>
          <a:p>
            <a:pPr lvl="1"/>
            <a:r>
              <a:rPr lang="en-GB" dirty="0"/>
              <a:t>A special whistleblowing committee consisting of senior managers or officials.</a:t>
            </a:r>
          </a:p>
        </p:txBody>
      </p:sp>
    </p:spTree>
    <p:extLst>
      <p:ext uri="{BB962C8B-B14F-4D97-AF65-F5344CB8AC3E}">
        <p14:creationId xmlns:p14="http://schemas.microsoft.com/office/powerpoint/2010/main" val="39029749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6CF30-F40C-9E4D-99B9-381D19A5141C}"/>
              </a:ext>
            </a:extLst>
          </p:cNvPr>
          <p:cNvSpPr>
            <a:spLocks noGrp="1"/>
          </p:cNvSpPr>
          <p:nvPr>
            <p:ph type="title"/>
          </p:nvPr>
        </p:nvSpPr>
        <p:spPr/>
        <p:txBody>
          <a:bodyPr/>
          <a:lstStyle/>
          <a:p>
            <a:r>
              <a:rPr lang="en-GB" sz="3200" dirty="0"/>
              <a:t>Due diligence on suppliers (1)</a:t>
            </a:r>
            <a:br>
              <a:rPr lang="en-GB" sz="3200" dirty="0"/>
            </a:br>
            <a:endParaRPr lang="en-US" sz="3200" dirty="0"/>
          </a:p>
        </p:txBody>
      </p:sp>
      <p:sp>
        <p:nvSpPr>
          <p:cNvPr id="3" name="Content Placeholder 2">
            <a:extLst>
              <a:ext uri="{FF2B5EF4-FFF2-40B4-BE49-F238E27FC236}">
                <a16:creationId xmlns:a16="http://schemas.microsoft.com/office/drawing/2014/main" id="{108EAEBF-0951-4F45-82ED-00D402E234F0}"/>
              </a:ext>
            </a:extLst>
          </p:cNvPr>
          <p:cNvSpPr>
            <a:spLocks noGrp="1"/>
          </p:cNvSpPr>
          <p:nvPr>
            <p:ph idx="1"/>
          </p:nvPr>
        </p:nvSpPr>
        <p:spPr/>
        <p:txBody>
          <a:bodyPr/>
          <a:lstStyle/>
          <a:p>
            <a:pPr lvl="1"/>
            <a:r>
              <a:rPr lang="en-GB" dirty="0"/>
              <a:t>It may be undertaken as part of a prequalification and assessment process.</a:t>
            </a:r>
          </a:p>
          <a:p>
            <a:pPr lvl="1"/>
            <a:r>
              <a:rPr lang="en-GB" dirty="0"/>
              <a:t>More usually, because of the time and cost of undertaking due diligence, it is carried out before entering into negotiations with a supplier about a major procurement contract.</a:t>
            </a:r>
          </a:p>
          <a:p>
            <a:pPr lvl="1"/>
            <a:endParaRPr lang="en-US" dirty="0"/>
          </a:p>
        </p:txBody>
      </p:sp>
    </p:spTree>
    <p:extLst>
      <p:ext uri="{BB962C8B-B14F-4D97-AF65-F5344CB8AC3E}">
        <p14:creationId xmlns:p14="http://schemas.microsoft.com/office/powerpoint/2010/main" val="620845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64ABD-A85C-EC47-B454-F38DE0195B1D}"/>
              </a:ext>
            </a:extLst>
          </p:cNvPr>
          <p:cNvSpPr>
            <a:spLocks noGrp="1"/>
          </p:cNvSpPr>
          <p:nvPr>
            <p:ph type="title"/>
          </p:nvPr>
        </p:nvSpPr>
        <p:spPr/>
        <p:txBody>
          <a:bodyPr/>
          <a:lstStyle/>
          <a:p>
            <a:r>
              <a:rPr lang="en-GB" dirty="0"/>
              <a:t>Organic organisations</a:t>
            </a:r>
            <a:br>
              <a:rPr lang="en-GB" dirty="0"/>
            </a:br>
            <a:endParaRPr lang="en-US" dirty="0"/>
          </a:p>
        </p:txBody>
      </p:sp>
      <p:sp>
        <p:nvSpPr>
          <p:cNvPr id="3" name="Content Placeholder 2">
            <a:extLst>
              <a:ext uri="{FF2B5EF4-FFF2-40B4-BE49-F238E27FC236}">
                <a16:creationId xmlns:a16="http://schemas.microsoft.com/office/drawing/2014/main" id="{D89EE560-6B83-DC42-88F6-56A3544ADDF1}"/>
              </a:ext>
            </a:extLst>
          </p:cNvPr>
          <p:cNvSpPr>
            <a:spLocks noGrp="1"/>
          </p:cNvSpPr>
          <p:nvPr>
            <p:ph idx="1"/>
          </p:nvPr>
        </p:nvSpPr>
        <p:spPr/>
        <p:txBody>
          <a:bodyPr>
            <a:normAutofit/>
          </a:bodyPr>
          <a:lstStyle/>
          <a:p>
            <a:pPr lvl="1"/>
            <a:r>
              <a:rPr lang="en-GB" dirty="0"/>
              <a:t>A ‘</a:t>
            </a:r>
            <a:r>
              <a:rPr lang="en-GB" dirty="0" err="1"/>
              <a:t>contributive</a:t>
            </a:r>
            <a:r>
              <a:rPr lang="en-GB" dirty="0"/>
              <a:t>’ culture of information and skill sharing, encouraging versatility and teamworking</a:t>
            </a:r>
          </a:p>
          <a:p>
            <a:pPr lvl="1"/>
            <a:r>
              <a:rPr lang="en-GB" dirty="0"/>
              <a:t>A ‘network’ structure of authority and communication, allowing decentralisation and a range of lateral relationships</a:t>
            </a:r>
          </a:p>
          <a:p>
            <a:pPr lvl="1"/>
            <a:r>
              <a:rPr lang="en-GB" dirty="0"/>
              <a:t>Job design that allows flexible definition of tasks according to the needs of the team and changing demands</a:t>
            </a:r>
          </a:p>
          <a:p>
            <a:pPr lvl="1"/>
            <a:r>
              <a:rPr lang="en-GB" dirty="0"/>
              <a:t>Focus on goals and outputs rather than processes.</a:t>
            </a:r>
          </a:p>
        </p:txBody>
      </p:sp>
    </p:spTree>
    <p:extLst>
      <p:ext uri="{BB962C8B-B14F-4D97-AF65-F5344CB8AC3E}">
        <p14:creationId xmlns:p14="http://schemas.microsoft.com/office/powerpoint/2010/main" val="7161483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6CF30-F40C-9E4D-99B9-381D19A5141C}"/>
              </a:ext>
            </a:extLst>
          </p:cNvPr>
          <p:cNvSpPr>
            <a:spLocks noGrp="1"/>
          </p:cNvSpPr>
          <p:nvPr>
            <p:ph type="title"/>
          </p:nvPr>
        </p:nvSpPr>
        <p:spPr/>
        <p:txBody>
          <a:bodyPr/>
          <a:lstStyle/>
          <a:p>
            <a:r>
              <a:rPr lang="en-GB" sz="3200" dirty="0"/>
              <a:t>Due diligence on suppliers (2)</a:t>
            </a:r>
            <a:br>
              <a:rPr lang="en-GB" sz="3200" dirty="0"/>
            </a:br>
            <a:endParaRPr lang="en-US" sz="3200" dirty="0"/>
          </a:p>
        </p:txBody>
      </p:sp>
      <p:sp>
        <p:nvSpPr>
          <p:cNvPr id="3" name="Content Placeholder 2">
            <a:extLst>
              <a:ext uri="{FF2B5EF4-FFF2-40B4-BE49-F238E27FC236}">
                <a16:creationId xmlns:a16="http://schemas.microsoft.com/office/drawing/2014/main" id="{108EAEBF-0951-4F45-82ED-00D402E234F0}"/>
              </a:ext>
            </a:extLst>
          </p:cNvPr>
          <p:cNvSpPr>
            <a:spLocks noGrp="1"/>
          </p:cNvSpPr>
          <p:nvPr>
            <p:ph idx="1"/>
          </p:nvPr>
        </p:nvSpPr>
        <p:spPr/>
        <p:txBody>
          <a:bodyPr/>
          <a:lstStyle/>
          <a:p>
            <a:pPr lvl="1"/>
            <a:r>
              <a:rPr lang="en-GB" dirty="0"/>
              <a:t>To assess whether the supplier meets the buyer’s standards for ethical business practices and sustainability.</a:t>
            </a:r>
          </a:p>
          <a:p>
            <a:pPr lvl="1"/>
            <a:r>
              <a:rPr lang="en-GB" dirty="0"/>
              <a:t>To consider the risks that might arise if the buyer were to enter into a business transaction or relationship with the supplier.</a:t>
            </a:r>
          </a:p>
        </p:txBody>
      </p:sp>
    </p:spTree>
    <p:extLst>
      <p:ext uri="{BB962C8B-B14F-4D97-AF65-F5344CB8AC3E}">
        <p14:creationId xmlns:p14="http://schemas.microsoft.com/office/powerpoint/2010/main" val="22340671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90ECC-4C33-C540-8EDE-924D8244B805}"/>
              </a:ext>
            </a:extLst>
          </p:cNvPr>
          <p:cNvSpPr>
            <a:spLocks noGrp="1"/>
          </p:cNvSpPr>
          <p:nvPr>
            <p:ph type="title"/>
          </p:nvPr>
        </p:nvSpPr>
        <p:spPr/>
        <p:txBody>
          <a:bodyPr/>
          <a:lstStyle/>
          <a:p>
            <a:r>
              <a:rPr lang="en-GB" dirty="0"/>
              <a:t>Methods of due diligence</a:t>
            </a:r>
            <a:endParaRPr lang="en-US" dirty="0"/>
          </a:p>
        </p:txBody>
      </p:sp>
      <p:sp>
        <p:nvSpPr>
          <p:cNvPr id="3" name="Content Placeholder 2">
            <a:extLst>
              <a:ext uri="{FF2B5EF4-FFF2-40B4-BE49-F238E27FC236}">
                <a16:creationId xmlns:a16="http://schemas.microsoft.com/office/drawing/2014/main" id="{18D2661F-3827-534A-8587-E86FCF547395}"/>
              </a:ext>
            </a:extLst>
          </p:cNvPr>
          <p:cNvSpPr>
            <a:spLocks noGrp="1"/>
          </p:cNvSpPr>
          <p:nvPr>
            <p:ph idx="1"/>
          </p:nvPr>
        </p:nvSpPr>
        <p:spPr/>
        <p:txBody>
          <a:bodyPr/>
          <a:lstStyle/>
          <a:p>
            <a:pPr lvl="1"/>
            <a:r>
              <a:rPr lang="en-GB" dirty="0"/>
              <a:t>Desk research: obtaining information from internet searches </a:t>
            </a:r>
          </a:p>
          <a:p>
            <a:pPr lvl="1"/>
            <a:r>
              <a:rPr lang="en-GB" dirty="0"/>
              <a:t>Visiting the supplier’s premises, and gathering information through observation and interviews.</a:t>
            </a:r>
          </a:p>
          <a:p>
            <a:pPr lvl="1"/>
            <a:endParaRPr lang="en-US" dirty="0"/>
          </a:p>
        </p:txBody>
      </p:sp>
    </p:spTree>
    <p:extLst>
      <p:ext uri="{BB962C8B-B14F-4D97-AF65-F5344CB8AC3E}">
        <p14:creationId xmlns:p14="http://schemas.microsoft.com/office/powerpoint/2010/main" val="42154695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90ECC-4C33-C540-8EDE-924D8244B805}"/>
              </a:ext>
            </a:extLst>
          </p:cNvPr>
          <p:cNvSpPr>
            <a:spLocks noGrp="1"/>
          </p:cNvSpPr>
          <p:nvPr>
            <p:ph type="title"/>
          </p:nvPr>
        </p:nvSpPr>
        <p:spPr/>
        <p:txBody>
          <a:bodyPr/>
          <a:lstStyle/>
          <a:p>
            <a:r>
              <a:rPr lang="en-GB" dirty="0"/>
              <a:t>Desk research</a:t>
            </a:r>
            <a:endParaRPr lang="en-US" dirty="0"/>
          </a:p>
        </p:txBody>
      </p:sp>
      <p:sp>
        <p:nvSpPr>
          <p:cNvPr id="3" name="Content Placeholder 2">
            <a:extLst>
              <a:ext uri="{FF2B5EF4-FFF2-40B4-BE49-F238E27FC236}">
                <a16:creationId xmlns:a16="http://schemas.microsoft.com/office/drawing/2014/main" id="{18D2661F-3827-534A-8587-E86FCF547395}"/>
              </a:ext>
            </a:extLst>
          </p:cNvPr>
          <p:cNvSpPr>
            <a:spLocks noGrp="1"/>
          </p:cNvSpPr>
          <p:nvPr>
            <p:ph idx="1"/>
          </p:nvPr>
        </p:nvSpPr>
        <p:spPr/>
        <p:txBody>
          <a:bodyPr>
            <a:normAutofit/>
          </a:bodyPr>
          <a:lstStyle/>
          <a:p>
            <a:pPr marL="179388" lvl="1" indent="0">
              <a:buNone/>
            </a:pPr>
            <a:r>
              <a:rPr lang="en-GB" dirty="0"/>
              <a:t>Information from:</a:t>
            </a:r>
          </a:p>
          <a:p>
            <a:pPr lvl="1"/>
            <a:r>
              <a:rPr lang="en-GB" dirty="0"/>
              <a:t>international organisations such as the OECD and ILO</a:t>
            </a:r>
          </a:p>
          <a:p>
            <a:pPr lvl="1"/>
            <a:r>
              <a:rPr lang="en-GB" dirty="0"/>
              <a:t>non-governmental organisations </a:t>
            </a:r>
          </a:p>
          <a:p>
            <a:pPr lvl="1"/>
            <a:r>
              <a:rPr lang="en-GB" dirty="0"/>
              <a:t>government agencies</a:t>
            </a:r>
          </a:p>
          <a:p>
            <a:pPr lvl="1"/>
            <a:r>
              <a:rPr lang="en-GB" dirty="0"/>
              <a:t>trade unions</a:t>
            </a:r>
          </a:p>
          <a:p>
            <a:pPr lvl="1"/>
            <a:r>
              <a:rPr lang="en-GB" dirty="0"/>
              <a:t>employer and business associations.</a:t>
            </a:r>
          </a:p>
        </p:txBody>
      </p:sp>
    </p:spTree>
    <p:extLst>
      <p:ext uri="{BB962C8B-B14F-4D97-AF65-F5344CB8AC3E}">
        <p14:creationId xmlns:p14="http://schemas.microsoft.com/office/powerpoint/2010/main" val="14334463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90ECC-4C33-C540-8EDE-924D8244B805}"/>
              </a:ext>
            </a:extLst>
          </p:cNvPr>
          <p:cNvSpPr>
            <a:spLocks noGrp="1"/>
          </p:cNvSpPr>
          <p:nvPr>
            <p:ph type="title"/>
          </p:nvPr>
        </p:nvSpPr>
        <p:spPr/>
        <p:txBody>
          <a:bodyPr/>
          <a:lstStyle/>
          <a:p>
            <a:r>
              <a:rPr lang="en-GB" dirty="0"/>
              <a:t>Visiting supplier premises</a:t>
            </a:r>
            <a:endParaRPr lang="en-US" dirty="0"/>
          </a:p>
        </p:txBody>
      </p:sp>
      <p:sp>
        <p:nvSpPr>
          <p:cNvPr id="3" name="Content Placeholder 2">
            <a:extLst>
              <a:ext uri="{FF2B5EF4-FFF2-40B4-BE49-F238E27FC236}">
                <a16:creationId xmlns:a16="http://schemas.microsoft.com/office/drawing/2014/main" id="{18D2661F-3827-534A-8587-E86FCF547395}"/>
              </a:ext>
            </a:extLst>
          </p:cNvPr>
          <p:cNvSpPr>
            <a:spLocks noGrp="1"/>
          </p:cNvSpPr>
          <p:nvPr>
            <p:ph idx="1"/>
          </p:nvPr>
        </p:nvSpPr>
        <p:spPr/>
        <p:txBody>
          <a:bodyPr>
            <a:normAutofit/>
          </a:bodyPr>
          <a:lstStyle/>
          <a:p>
            <a:pPr marL="179388" lvl="1" indent="0">
              <a:buNone/>
            </a:pPr>
            <a:r>
              <a:rPr lang="en-GB" dirty="0"/>
              <a:t>Purposes:</a:t>
            </a:r>
          </a:p>
          <a:p>
            <a:pPr lvl="1"/>
            <a:r>
              <a:rPr lang="en-GB" dirty="0"/>
              <a:t>might provide indications of discrimination, with different jobs for men and women, or lack of ethnic diversity</a:t>
            </a:r>
          </a:p>
          <a:p>
            <a:pPr lvl="1"/>
            <a:r>
              <a:rPr lang="en-GB" dirty="0"/>
              <a:t>would enable a check to be made on working conditions </a:t>
            </a:r>
          </a:p>
          <a:p>
            <a:pPr lvl="1"/>
            <a:r>
              <a:rPr lang="en-GB" dirty="0"/>
              <a:t>might reveal information of relevance to environmental issues, such as pollution from operations. </a:t>
            </a:r>
          </a:p>
        </p:txBody>
      </p:sp>
    </p:spTree>
    <p:extLst>
      <p:ext uri="{BB962C8B-B14F-4D97-AF65-F5344CB8AC3E}">
        <p14:creationId xmlns:p14="http://schemas.microsoft.com/office/powerpoint/2010/main" val="18064035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11BBC-8065-C048-9599-C1D2EE51C960}"/>
              </a:ext>
            </a:extLst>
          </p:cNvPr>
          <p:cNvSpPr>
            <a:spLocks noGrp="1"/>
          </p:cNvSpPr>
          <p:nvPr>
            <p:ph type="title"/>
          </p:nvPr>
        </p:nvSpPr>
        <p:spPr/>
        <p:txBody>
          <a:bodyPr/>
          <a:lstStyle/>
          <a:p>
            <a:r>
              <a:rPr lang="en-GB" dirty="0"/>
              <a:t>Due diligence risk assessment </a:t>
            </a:r>
            <a:br>
              <a:rPr lang="en-GB" dirty="0"/>
            </a:br>
            <a:endParaRPr lang="en-US" dirty="0"/>
          </a:p>
        </p:txBody>
      </p:sp>
      <p:sp>
        <p:nvSpPr>
          <p:cNvPr id="3" name="Content Placeholder 2">
            <a:extLst>
              <a:ext uri="{FF2B5EF4-FFF2-40B4-BE49-F238E27FC236}">
                <a16:creationId xmlns:a16="http://schemas.microsoft.com/office/drawing/2014/main" id="{87EECDD1-3818-A240-A7FE-59B1A5B6F7B4}"/>
              </a:ext>
            </a:extLst>
          </p:cNvPr>
          <p:cNvSpPr>
            <a:spLocks noGrp="1"/>
          </p:cNvSpPr>
          <p:nvPr>
            <p:ph idx="1"/>
          </p:nvPr>
        </p:nvSpPr>
        <p:spPr/>
        <p:txBody>
          <a:bodyPr/>
          <a:lstStyle/>
          <a:p>
            <a:pPr marL="179388" lvl="1" indent="0">
              <a:buNone/>
            </a:pPr>
            <a:r>
              <a:rPr lang="en-GB" dirty="0"/>
              <a:t>Should consider:</a:t>
            </a:r>
          </a:p>
          <a:p>
            <a:pPr lvl="1"/>
            <a:r>
              <a:rPr lang="en-GB" dirty="0"/>
              <a:t>the possibility or likelihood that the supplier’s business practices are not consistent with the buyer’s ethical policies or sustainability policies; and</a:t>
            </a:r>
          </a:p>
          <a:p>
            <a:pPr lvl="1"/>
            <a:r>
              <a:rPr lang="en-GB" dirty="0"/>
              <a:t>the risk that a business association with the supplier could have a damaging effect on the buyer’s own business.</a:t>
            </a:r>
          </a:p>
        </p:txBody>
      </p:sp>
    </p:spTree>
    <p:extLst>
      <p:ext uri="{BB962C8B-B14F-4D97-AF65-F5344CB8AC3E}">
        <p14:creationId xmlns:p14="http://schemas.microsoft.com/office/powerpoint/2010/main" val="11332256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B82D55-A88E-6D40-BF20-ABDA2AE2CEDB}"/>
              </a:ext>
            </a:extLst>
          </p:cNvPr>
          <p:cNvSpPr>
            <a:spLocks noGrp="1"/>
          </p:cNvSpPr>
          <p:nvPr>
            <p:ph type="title"/>
          </p:nvPr>
        </p:nvSpPr>
        <p:spPr/>
        <p:txBody>
          <a:bodyPr/>
          <a:lstStyle/>
          <a:p>
            <a:r>
              <a:rPr lang="en-GB" dirty="0"/>
              <a:t>Supplier quotations and tenders </a:t>
            </a:r>
            <a:br>
              <a:rPr lang="en-GB" dirty="0"/>
            </a:br>
            <a:endParaRPr lang="en-US" dirty="0"/>
          </a:p>
        </p:txBody>
      </p:sp>
      <p:sp>
        <p:nvSpPr>
          <p:cNvPr id="3" name="Content Placeholder 2">
            <a:extLst>
              <a:ext uri="{FF2B5EF4-FFF2-40B4-BE49-F238E27FC236}">
                <a16:creationId xmlns:a16="http://schemas.microsoft.com/office/drawing/2014/main" id="{DE646447-25B3-9647-857D-A996846EBD23}"/>
              </a:ext>
            </a:extLst>
          </p:cNvPr>
          <p:cNvSpPr>
            <a:spLocks noGrp="1"/>
          </p:cNvSpPr>
          <p:nvPr>
            <p:ph idx="1"/>
          </p:nvPr>
        </p:nvSpPr>
        <p:spPr/>
        <p:txBody>
          <a:bodyPr/>
          <a:lstStyle/>
          <a:p>
            <a:pPr lvl="1"/>
            <a:r>
              <a:rPr lang="en-GB" dirty="0"/>
              <a:t>When suppliers are invited to tender for a procurement contract, the buyer may specify that social and environmental criteria will be included in the assessment of bids.</a:t>
            </a:r>
          </a:p>
          <a:p>
            <a:pPr lvl="1"/>
            <a:r>
              <a:rPr lang="en-GB" dirty="0"/>
              <a:t>Each supplier will then be required to explain how its bid meets these criteria.</a:t>
            </a:r>
          </a:p>
        </p:txBody>
      </p:sp>
    </p:spTree>
    <p:extLst>
      <p:ext uri="{BB962C8B-B14F-4D97-AF65-F5344CB8AC3E}">
        <p14:creationId xmlns:p14="http://schemas.microsoft.com/office/powerpoint/2010/main" val="247852338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A1B2B-2C12-B346-B037-14EA46898989}"/>
              </a:ext>
            </a:extLst>
          </p:cNvPr>
          <p:cNvSpPr>
            <a:spLocks noGrp="1"/>
          </p:cNvSpPr>
          <p:nvPr>
            <p:ph type="title"/>
          </p:nvPr>
        </p:nvSpPr>
        <p:spPr/>
        <p:txBody>
          <a:bodyPr/>
          <a:lstStyle/>
          <a:p>
            <a:r>
              <a:rPr lang="en-GB" dirty="0"/>
              <a:t>Contractual clauses </a:t>
            </a:r>
            <a:br>
              <a:rPr lang="en-GB" dirty="0"/>
            </a:br>
            <a:endParaRPr lang="en-US" dirty="0"/>
          </a:p>
        </p:txBody>
      </p:sp>
      <p:sp>
        <p:nvSpPr>
          <p:cNvPr id="3" name="Content Placeholder 2">
            <a:extLst>
              <a:ext uri="{FF2B5EF4-FFF2-40B4-BE49-F238E27FC236}">
                <a16:creationId xmlns:a16="http://schemas.microsoft.com/office/drawing/2014/main" id="{3591885C-DE6E-6B44-81EA-CB4666FFCBB2}"/>
              </a:ext>
            </a:extLst>
          </p:cNvPr>
          <p:cNvSpPr>
            <a:spLocks noGrp="1"/>
          </p:cNvSpPr>
          <p:nvPr>
            <p:ph idx="1"/>
          </p:nvPr>
        </p:nvSpPr>
        <p:spPr/>
        <p:txBody>
          <a:bodyPr>
            <a:normAutofit/>
          </a:bodyPr>
          <a:lstStyle/>
          <a:p>
            <a:pPr lvl="1"/>
            <a:r>
              <a:rPr lang="en-GB" dirty="0"/>
              <a:t>Certification of compliance with a recognised international standard, such as ISO 14001 or SA 8000, provided that a requirement for the supplier to have certification is a condition of the contract.</a:t>
            </a:r>
          </a:p>
          <a:p>
            <a:pPr lvl="1"/>
            <a:r>
              <a:rPr lang="en-GB" dirty="0"/>
              <a:t>An agreement that the buyer should be allowed to make unannounced visits of inspection to the supplier’s premises at any time during the contract.</a:t>
            </a:r>
          </a:p>
          <a:p>
            <a:pPr lvl="1"/>
            <a:endParaRPr lang="en-US" dirty="0"/>
          </a:p>
        </p:txBody>
      </p:sp>
    </p:spTree>
    <p:extLst>
      <p:ext uri="{BB962C8B-B14F-4D97-AF65-F5344CB8AC3E}">
        <p14:creationId xmlns:p14="http://schemas.microsoft.com/office/powerpoint/2010/main" val="33521907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D831D-2B29-094E-9277-CF640D2D07AD}"/>
              </a:ext>
            </a:extLst>
          </p:cNvPr>
          <p:cNvSpPr>
            <a:spLocks noGrp="1"/>
          </p:cNvSpPr>
          <p:nvPr>
            <p:ph type="title"/>
          </p:nvPr>
        </p:nvSpPr>
        <p:spPr/>
        <p:txBody>
          <a:bodyPr/>
          <a:lstStyle/>
          <a:p>
            <a:r>
              <a:rPr lang="en-GB" sz="3600" dirty="0"/>
              <a:t>Developing ethical skills through training</a:t>
            </a:r>
            <a:br>
              <a:rPr lang="en-GB" sz="3600" dirty="0"/>
            </a:br>
            <a:endParaRPr lang="en-US" sz="3600" dirty="0"/>
          </a:p>
        </p:txBody>
      </p:sp>
      <p:sp>
        <p:nvSpPr>
          <p:cNvPr id="3" name="Content Placeholder 2">
            <a:extLst>
              <a:ext uri="{FF2B5EF4-FFF2-40B4-BE49-F238E27FC236}">
                <a16:creationId xmlns:a16="http://schemas.microsoft.com/office/drawing/2014/main" id="{DCA54C8D-7FDB-F240-A06D-F359198D5E32}"/>
              </a:ext>
            </a:extLst>
          </p:cNvPr>
          <p:cNvSpPr>
            <a:spLocks noGrp="1"/>
          </p:cNvSpPr>
          <p:nvPr>
            <p:ph idx="1"/>
          </p:nvPr>
        </p:nvSpPr>
        <p:spPr/>
        <p:txBody>
          <a:bodyPr>
            <a:normAutofit/>
          </a:bodyPr>
          <a:lstStyle/>
          <a:p>
            <a:pPr lvl="1"/>
            <a:r>
              <a:rPr lang="en-GB" dirty="0"/>
              <a:t>Firstly, many organisations have a policy of compulsory re-training for cases of ethical breaches.  </a:t>
            </a:r>
          </a:p>
          <a:p>
            <a:pPr lvl="1"/>
            <a:r>
              <a:rPr lang="en-GB" dirty="0"/>
              <a:t>Secondly, organisations may bring in external trainers specifically to advise on ethical conduct.</a:t>
            </a:r>
          </a:p>
        </p:txBody>
      </p:sp>
    </p:spTree>
    <p:extLst>
      <p:ext uri="{BB962C8B-B14F-4D97-AF65-F5344CB8AC3E}">
        <p14:creationId xmlns:p14="http://schemas.microsoft.com/office/powerpoint/2010/main" val="32783745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94970-61D3-3D45-8DDB-A5D8E02D9FC3}"/>
              </a:ext>
            </a:extLst>
          </p:cNvPr>
          <p:cNvSpPr>
            <a:spLocks noGrp="1"/>
          </p:cNvSpPr>
          <p:nvPr>
            <p:ph type="title"/>
          </p:nvPr>
        </p:nvSpPr>
        <p:spPr/>
        <p:txBody>
          <a:bodyPr/>
          <a:lstStyle/>
          <a:p>
            <a:r>
              <a:rPr lang="en-GB" sz="3200" dirty="0"/>
              <a:t>The CIPS Code of Conduct </a:t>
            </a:r>
            <a:br>
              <a:rPr lang="en-GB" sz="2800" dirty="0"/>
            </a:br>
            <a:endParaRPr lang="en-US" sz="2800" dirty="0"/>
          </a:p>
        </p:txBody>
      </p:sp>
      <p:sp>
        <p:nvSpPr>
          <p:cNvPr id="3" name="Content Placeholder 2">
            <a:extLst>
              <a:ext uri="{FF2B5EF4-FFF2-40B4-BE49-F238E27FC236}">
                <a16:creationId xmlns:a16="http://schemas.microsoft.com/office/drawing/2014/main" id="{8D8D9B17-0A22-0147-9864-52ECC7DACF8C}"/>
              </a:ext>
            </a:extLst>
          </p:cNvPr>
          <p:cNvSpPr>
            <a:spLocks noGrp="1"/>
          </p:cNvSpPr>
          <p:nvPr>
            <p:ph idx="1"/>
          </p:nvPr>
        </p:nvSpPr>
        <p:spPr/>
        <p:txBody>
          <a:bodyPr>
            <a:normAutofit lnSpcReduction="10000"/>
          </a:bodyPr>
          <a:lstStyle/>
          <a:p>
            <a:pPr lvl="1"/>
            <a:r>
              <a:rPr lang="en-GB" dirty="0"/>
              <a:t>Enhancing and protecting the standing of the profession</a:t>
            </a:r>
          </a:p>
          <a:p>
            <a:pPr lvl="1"/>
            <a:r>
              <a:rPr lang="en-GB" dirty="0"/>
              <a:t>Promoting the eradication of unethical business practices</a:t>
            </a:r>
          </a:p>
          <a:p>
            <a:pPr lvl="1"/>
            <a:r>
              <a:rPr lang="en-GB" dirty="0"/>
              <a:t>Maintaining the highest standard of integrity in all business relationships</a:t>
            </a:r>
          </a:p>
          <a:p>
            <a:pPr lvl="1"/>
            <a:r>
              <a:rPr lang="en-GB" dirty="0"/>
              <a:t>Enhancing the proficiency and stature of the profession</a:t>
            </a:r>
          </a:p>
          <a:p>
            <a:pPr lvl="1"/>
            <a:r>
              <a:rPr lang="en-GB" dirty="0"/>
              <a:t>Ensuring full compliance with laws and regulations</a:t>
            </a:r>
          </a:p>
          <a:p>
            <a:pPr lvl="1"/>
            <a:endParaRPr lang="en-US" dirty="0"/>
          </a:p>
        </p:txBody>
      </p:sp>
    </p:spTree>
    <p:extLst>
      <p:ext uri="{BB962C8B-B14F-4D97-AF65-F5344CB8AC3E}">
        <p14:creationId xmlns:p14="http://schemas.microsoft.com/office/powerpoint/2010/main" val="27056036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734E7-E0F0-B849-ABC0-9468F4FE57C4}"/>
              </a:ext>
            </a:extLst>
          </p:cNvPr>
          <p:cNvSpPr>
            <a:spLocks noGrp="1"/>
          </p:cNvSpPr>
          <p:nvPr>
            <p:ph type="title"/>
          </p:nvPr>
        </p:nvSpPr>
        <p:spPr/>
        <p:txBody>
          <a:bodyPr/>
          <a:lstStyle/>
          <a:p>
            <a:r>
              <a:rPr lang="en-GB" sz="2800" dirty="0"/>
              <a:t>Eradication of unethical business relationships </a:t>
            </a:r>
            <a:br>
              <a:rPr lang="en-GB" sz="2400" dirty="0"/>
            </a:br>
            <a:endParaRPr lang="en-US" sz="2400" dirty="0"/>
          </a:p>
        </p:txBody>
      </p:sp>
      <p:sp>
        <p:nvSpPr>
          <p:cNvPr id="3" name="Content Placeholder 2">
            <a:extLst>
              <a:ext uri="{FF2B5EF4-FFF2-40B4-BE49-F238E27FC236}">
                <a16:creationId xmlns:a16="http://schemas.microsoft.com/office/drawing/2014/main" id="{00089A5D-9A2F-DB43-8B59-7B7C487C6673}"/>
              </a:ext>
            </a:extLst>
          </p:cNvPr>
          <p:cNvSpPr>
            <a:spLocks noGrp="1"/>
          </p:cNvSpPr>
          <p:nvPr>
            <p:ph idx="1"/>
          </p:nvPr>
        </p:nvSpPr>
        <p:spPr/>
        <p:txBody>
          <a:bodyPr/>
          <a:lstStyle/>
          <a:p>
            <a:pPr lvl="1"/>
            <a:r>
              <a:rPr lang="en-GB" dirty="0"/>
              <a:t>Fostering an awareness in others about human rights, fraud and corruption, and how these are considered unacceptable behaviour</a:t>
            </a:r>
          </a:p>
          <a:p>
            <a:pPr lvl="1"/>
            <a:r>
              <a:rPr lang="en-GB" dirty="0"/>
              <a:t>Managing any business relationships where unethical business practices come to light, and taking appropriate action to report them or remedy them</a:t>
            </a:r>
          </a:p>
          <a:p>
            <a:pPr lvl="1"/>
            <a:r>
              <a:rPr lang="en-GB" dirty="0"/>
              <a:t>When appraising suppliers, undertaking due diligence into forced labour, other human rights abuses, fraud and corruption relating to the supplier.</a:t>
            </a:r>
          </a:p>
        </p:txBody>
      </p:sp>
    </p:spTree>
    <p:extLst>
      <p:ext uri="{BB962C8B-B14F-4D97-AF65-F5344CB8AC3E}">
        <p14:creationId xmlns:p14="http://schemas.microsoft.com/office/powerpoint/2010/main" val="42671349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16A68-015F-364B-A18C-263DC2475120}"/>
              </a:ext>
            </a:extLst>
          </p:cNvPr>
          <p:cNvSpPr>
            <a:spLocks noGrp="1"/>
          </p:cNvSpPr>
          <p:nvPr>
            <p:ph type="title"/>
          </p:nvPr>
        </p:nvSpPr>
        <p:spPr/>
        <p:txBody>
          <a:bodyPr/>
          <a:lstStyle/>
          <a:p>
            <a:r>
              <a:rPr lang="en-GB" sz="3600" dirty="0"/>
              <a:t>The informal organisation</a:t>
            </a:r>
            <a:br>
              <a:rPr lang="en-GB" sz="3600" dirty="0"/>
            </a:br>
            <a:endParaRPr lang="en-US" sz="3600" dirty="0"/>
          </a:p>
        </p:txBody>
      </p:sp>
      <p:sp>
        <p:nvSpPr>
          <p:cNvPr id="3" name="Content Placeholder 2">
            <a:extLst>
              <a:ext uri="{FF2B5EF4-FFF2-40B4-BE49-F238E27FC236}">
                <a16:creationId xmlns:a16="http://schemas.microsoft.com/office/drawing/2014/main" id="{DA49AE94-EB80-CF4C-8EC5-2D29EA637DDC}"/>
              </a:ext>
            </a:extLst>
          </p:cNvPr>
          <p:cNvSpPr>
            <a:spLocks noGrp="1"/>
          </p:cNvSpPr>
          <p:nvPr>
            <p:ph idx="1"/>
          </p:nvPr>
        </p:nvSpPr>
        <p:spPr/>
        <p:txBody>
          <a:bodyPr>
            <a:normAutofit/>
          </a:bodyPr>
          <a:lstStyle/>
          <a:p>
            <a:pPr lvl="1"/>
            <a:r>
              <a:rPr lang="en-GB" dirty="0"/>
              <a:t>Social networks and groups  </a:t>
            </a:r>
          </a:p>
          <a:p>
            <a:pPr lvl="1"/>
            <a:r>
              <a:rPr lang="en-GB" dirty="0"/>
              <a:t>Informal ways of getting things done </a:t>
            </a:r>
          </a:p>
          <a:p>
            <a:pPr lvl="1"/>
            <a:r>
              <a:rPr lang="en-GB" dirty="0"/>
              <a:t>Informal communication networks </a:t>
            </a:r>
          </a:p>
          <a:p>
            <a:pPr lvl="1"/>
            <a:r>
              <a:rPr lang="en-GB" dirty="0"/>
              <a:t>Informal power structures </a:t>
            </a:r>
          </a:p>
          <a:p>
            <a:pPr lvl="1"/>
            <a:r>
              <a:rPr lang="en-GB" dirty="0"/>
              <a:t>Personal and collective values, feelings and behavioural norms </a:t>
            </a:r>
          </a:p>
          <a:p>
            <a:pPr lvl="1"/>
            <a:endParaRPr lang="en-US" dirty="0"/>
          </a:p>
        </p:txBody>
      </p:sp>
    </p:spTree>
    <p:extLst>
      <p:ext uri="{BB962C8B-B14F-4D97-AF65-F5344CB8AC3E}">
        <p14:creationId xmlns:p14="http://schemas.microsoft.com/office/powerpoint/2010/main" val="6250606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D6B5F-9294-C244-A052-745B6B451388}"/>
              </a:ext>
            </a:extLst>
          </p:cNvPr>
          <p:cNvSpPr>
            <a:spLocks noGrp="1"/>
          </p:cNvSpPr>
          <p:nvPr>
            <p:ph type="title"/>
          </p:nvPr>
        </p:nvSpPr>
        <p:spPr/>
        <p:txBody>
          <a:bodyPr/>
          <a:lstStyle/>
          <a:p>
            <a:r>
              <a:rPr lang="en-GB" sz="3600" dirty="0"/>
              <a:t>Maintaining high standards of integrity</a:t>
            </a:r>
            <a:br>
              <a:rPr lang="en-GB" sz="3600" dirty="0"/>
            </a:br>
            <a:endParaRPr lang="en-US" sz="3600" dirty="0"/>
          </a:p>
        </p:txBody>
      </p:sp>
      <p:graphicFrame>
        <p:nvGraphicFramePr>
          <p:cNvPr id="4" name="Table 3">
            <a:extLst>
              <a:ext uri="{FF2B5EF4-FFF2-40B4-BE49-F238E27FC236}">
                <a16:creationId xmlns:a16="http://schemas.microsoft.com/office/drawing/2014/main" id="{21E88C10-2094-EA4C-9E80-23CF5173A2CA}"/>
              </a:ext>
            </a:extLst>
          </p:cNvPr>
          <p:cNvGraphicFramePr>
            <a:graphicFrameLocks noGrp="1"/>
          </p:cNvGraphicFramePr>
          <p:nvPr/>
        </p:nvGraphicFramePr>
        <p:xfrm>
          <a:off x="457200" y="1438275"/>
          <a:ext cx="8229600" cy="4540143"/>
        </p:xfrm>
        <a:graphic>
          <a:graphicData uri="http://schemas.openxmlformats.org/drawingml/2006/table">
            <a:tbl>
              <a:tblPr firstRow="1">
                <a:tableStyleId>{073A0DAA-6AF3-43AB-8588-CEC1D06C72B9}</a:tableStyleId>
              </a:tblPr>
              <a:tblGrid>
                <a:gridCol w="2168434">
                  <a:extLst>
                    <a:ext uri="{9D8B030D-6E8A-4147-A177-3AD203B41FA5}">
                      <a16:colId xmlns:a16="http://schemas.microsoft.com/office/drawing/2014/main" val="2797958446"/>
                    </a:ext>
                  </a:extLst>
                </a:gridCol>
                <a:gridCol w="6061166">
                  <a:extLst>
                    <a:ext uri="{9D8B030D-6E8A-4147-A177-3AD203B41FA5}">
                      <a16:colId xmlns:a16="http://schemas.microsoft.com/office/drawing/2014/main" val="1289571120"/>
                    </a:ext>
                  </a:extLst>
                </a:gridCol>
              </a:tblGrid>
              <a:tr h="0">
                <a:tc>
                  <a:txBody>
                    <a:bodyPr/>
                    <a:lstStyle/>
                    <a:p>
                      <a:r>
                        <a:rPr lang="en-GB" sz="1400" b="1" dirty="0">
                          <a:solidFill>
                            <a:srgbClr val="FFFFFF"/>
                          </a:solidFill>
                          <a:effectLst/>
                        </a:rPr>
                        <a:t>Aspect of behaviour</a:t>
                      </a:r>
                      <a:endParaRPr lang="en-GB" sz="1400" dirty="0">
                        <a:solidFill>
                          <a:srgbClr val="FFFFFF"/>
                        </a:solidFill>
                        <a:effectLst/>
                        <a:latin typeface="Calibri" panose="020F0502020204030204" pitchFamily="34" charset="0"/>
                      </a:endParaRPr>
                    </a:p>
                  </a:txBody>
                  <a:tcPr marL="42954" marR="21854" marT="46721" marB="42954"/>
                </a:tc>
                <a:tc>
                  <a:txBody>
                    <a:bodyPr/>
                    <a:lstStyle/>
                    <a:p>
                      <a:r>
                        <a:rPr lang="en-GB" sz="1400" b="1">
                          <a:solidFill>
                            <a:srgbClr val="FFFFFF"/>
                          </a:solidFill>
                          <a:effectLst/>
                        </a:rPr>
                        <a:t>Comment</a:t>
                      </a:r>
                      <a:endParaRPr lang="en-GB" sz="1400">
                        <a:solidFill>
                          <a:srgbClr val="FFFFFF"/>
                        </a:solidFill>
                        <a:effectLst/>
                        <a:latin typeface="Calibri" panose="020F0502020204030204" pitchFamily="34" charset="0"/>
                      </a:endParaRPr>
                    </a:p>
                  </a:txBody>
                  <a:tcPr marL="42954" marR="21854" marT="46721" marB="42954"/>
                </a:tc>
                <a:extLst>
                  <a:ext uri="{0D108BD9-81ED-4DB2-BD59-A6C34878D82A}">
                    <a16:rowId xmlns:a16="http://schemas.microsoft.com/office/drawing/2014/main" val="3170626655"/>
                  </a:ext>
                </a:extLst>
              </a:tr>
              <a:tr h="123755">
                <a:tc>
                  <a:txBody>
                    <a:bodyPr/>
                    <a:lstStyle/>
                    <a:p>
                      <a:r>
                        <a:rPr lang="en-GB" sz="1400" b="1">
                          <a:effectLst/>
                        </a:rPr>
                        <a:t>Personal financial gain and personal interest</a:t>
                      </a:r>
                      <a:endParaRPr lang="en-GB" sz="1400">
                        <a:effectLst/>
                        <a:latin typeface="Calibri" panose="020F0502020204030204" pitchFamily="34" charset="0"/>
                      </a:endParaRPr>
                    </a:p>
                  </a:txBody>
                  <a:tcPr marL="46721" marR="21854" marT="46721" marB="46721"/>
                </a:tc>
                <a:tc>
                  <a:txBody>
                    <a:bodyPr/>
                    <a:lstStyle/>
                    <a:p>
                      <a:r>
                        <a:rPr lang="en-GB" sz="1400" dirty="0">
                          <a:effectLst/>
                        </a:rPr>
                        <a:t>CIPS members must never use their authority or position for their own financial gain</a:t>
                      </a:r>
                      <a:endParaRPr lang="en-GB" sz="1400" dirty="0">
                        <a:effectLst/>
                        <a:latin typeface="Calibri" panose="020F0502020204030204" pitchFamily="34" charset="0"/>
                      </a:endParaRPr>
                    </a:p>
                  </a:txBody>
                  <a:tcPr marL="46721" marR="21854" marT="46721" marB="46721"/>
                </a:tc>
                <a:extLst>
                  <a:ext uri="{0D108BD9-81ED-4DB2-BD59-A6C34878D82A}">
                    <a16:rowId xmlns:a16="http://schemas.microsoft.com/office/drawing/2014/main" val="883646464"/>
                  </a:ext>
                </a:extLst>
              </a:tr>
              <a:tr h="195904">
                <a:tc>
                  <a:txBody>
                    <a:bodyPr/>
                    <a:lstStyle/>
                    <a:p>
                      <a:r>
                        <a:rPr lang="en-GB" sz="1400" b="1" dirty="0">
                          <a:effectLst/>
                        </a:rPr>
                        <a:t>Declaring any interest</a:t>
                      </a:r>
                      <a:endParaRPr lang="en-GB" sz="1400" dirty="0">
                        <a:effectLst/>
                      </a:endParaRPr>
                    </a:p>
                    <a:p>
                      <a:br>
                        <a:rPr lang="en-GB" sz="1400" dirty="0">
                          <a:effectLst/>
                        </a:rPr>
                      </a:br>
                      <a:endParaRPr lang="en-GB" sz="1400" dirty="0">
                        <a:effectLst/>
                        <a:latin typeface="Calibri" panose="020F0502020204030204" pitchFamily="34" charset="0"/>
                      </a:endParaRPr>
                    </a:p>
                  </a:txBody>
                  <a:tcPr marL="46721" marR="21854" marT="46721" marB="46721"/>
                </a:tc>
                <a:tc>
                  <a:txBody>
                    <a:bodyPr/>
                    <a:lstStyle/>
                    <a:p>
                      <a:r>
                        <a:rPr lang="en-GB" sz="1400" dirty="0">
                          <a:effectLst/>
                        </a:rPr>
                        <a:t>CIPS members must declare to their line manager any personal interest that might affect (or that might be seen by others to affect) their impartiality in decision-making.</a:t>
                      </a:r>
                      <a:endParaRPr lang="en-GB" sz="1400" dirty="0">
                        <a:effectLst/>
                        <a:latin typeface="Calibri" panose="020F0502020204030204" pitchFamily="34" charset="0"/>
                      </a:endParaRPr>
                    </a:p>
                  </a:txBody>
                  <a:tcPr marL="46721" marR="21854" marT="46721" marB="46721"/>
                </a:tc>
                <a:extLst>
                  <a:ext uri="{0D108BD9-81ED-4DB2-BD59-A6C34878D82A}">
                    <a16:rowId xmlns:a16="http://schemas.microsoft.com/office/drawing/2014/main" val="1653195476"/>
                  </a:ext>
                </a:extLst>
              </a:tr>
              <a:tr h="159829">
                <a:tc>
                  <a:txBody>
                    <a:bodyPr/>
                    <a:lstStyle/>
                    <a:p>
                      <a:r>
                        <a:rPr lang="en-GB" sz="1400" b="1">
                          <a:effectLst/>
                        </a:rPr>
                        <a:t>Accuracy of information </a:t>
                      </a:r>
                      <a:endParaRPr lang="en-GB" sz="1400">
                        <a:effectLst/>
                      </a:endParaRPr>
                    </a:p>
                    <a:p>
                      <a:br>
                        <a:rPr lang="en-GB" sz="1400">
                          <a:effectLst/>
                        </a:rPr>
                      </a:br>
                      <a:endParaRPr lang="en-GB" sz="1400">
                        <a:effectLst/>
                        <a:latin typeface="Calibri" panose="020F0502020204030204" pitchFamily="34" charset="0"/>
                      </a:endParaRPr>
                    </a:p>
                  </a:txBody>
                  <a:tcPr marL="46721" marR="21854" marT="46721" marB="46721"/>
                </a:tc>
                <a:tc>
                  <a:txBody>
                    <a:bodyPr/>
                    <a:lstStyle/>
                    <a:p>
                      <a:r>
                        <a:rPr lang="en-GB" sz="1400" dirty="0">
                          <a:effectLst/>
                        </a:rPr>
                        <a:t>CIPS members must ensure that any information they give to others during the course of their work is accurate and not misleading.</a:t>
                      </a:r>
                      <a:endParaRPr lang="en-GB" sz="1400" dirty="0">
                        <a:effectLst/>
                        <a:latin typeface="Calibri" panose="020F0502020204030204" pitchFamily="34" charset="0"/>
                      </a:endParaRPr>
                    </a:p>
                  </a:txBody>
                  <a:tcPr marL="46721" marR="21854" marT="46721" marB="46721"/>
                </a:tc>
                <a:extLst>
                  <a:ext uri="{0D108BD9-81ED-4DB2-BD59-A6C34878D82A}">
                    <a16:rowId xmlns:a16="http://schemas.microsoft.com/office/drawing/2014/main" val="2816827692"/>
                  </a:ext>
                </a:extLst>
              </a:tr>
              <a:tr h="159829">
                <a:tc>
                  <a:txBody>
                    <a:bodyPr/>
                    <a:lstStyle/>
                    <a:p>
                      <a:r>
                        <a:rPr lang="en-GB" sz="1400" b="1">
                          <a:effectLst/>
                        </a:rPr>
                        <a:t>Maintaining confidentiality</a:t>
                      </a:r>
                      <a:endParaRPr lang="en-GB" sz="1400">
                        <a:effectLst/>
                      </a:endParaRPr>
                    </a:p>
                    <a:p>
                      <a:br>
                        <a:rPr lang="en-GB" sz="1400">
                          <a:effectLst/>
                        </a:rPr>
                      </a:br>
                      <a:endParaRPr lang="en-GB" sz="1400">
                        <a:effectLst/>
                        <a:latin typeface="Calibri" panose="020F0502020204030204" pitchFamily="34" charset="0"/>
                      </a:endParaRPr>
                    </a:p>
                  </a:txBody>
                  <a:tcPr marL="46721" marR="21854" marT="46721" marB="46721"/>
                </a:tc>
                <a:tc>
                  <a:txBody>
                    <a:bodyPr/>
                    <a:lstStyle/>
                    <a:p>
                      <a:r>
                        <a:rPr lang="en-GB" sz="1400" dirty="0">
                          <a:effectLst/>
                        </a:rPr>
                        <a:t>CIPS members must not breach the confidentiality of any information they receive in the course of their professional work.</a:t>
                      </a:r>
                      <a:endParaRPr lang="en-GB" sz="1400" dirty="0">
                        <a:effectLst/>
                        <a:latin typeface="Calibri" panose="020F0502020204030204" pitchFamily="34" charset="0"/>
                      </a:endParaRPr>
                    </a:p>
                  </a:txBody>
                  <a:tcPr marL="46721" marR="21854" marT="46721" marB="46721"/>
                </a:tc>
                <a:extLst>
                  <a:ext uri="{0D108BD9-81ED-4DB2-BD59-A6C34878D82A}">
                    <a16:rowId xmlns:a16="http://schemas.microsoft.com/office/drawing/2014/main" val="2591444728"/>
                  </a:ext>
                </a:extLst>
              </a:tr>
              <a:tr h="159829">
                <a:tc>
                  <a:txBody>
                    <a:bodyPr/>
                    <a:lstStyle/>
                    <a:p>
                      <a:r>
                        <a:rPr lang="en-GB" sz="1400" b="1">
                          <a:effectLst/>
                        </a:rPr>
                        <a:t>Fairness and transparency</a:t>
                      </a:r>
                      <a:endParaRPr lang="en-GB" sz="1400">
                        <a:effectLst/>
                      </a:endParaRPr>
                    </a:p>
                    <a:p>
                      <a:br>
                        <a:rPr lang="en-GB" sz="1400">
                          <a:effectLst/>
                        </a:rPr>
                      </a:br>
                      <a:endParaRPr lang="en-GB" sz="1400">
                        <a:effectLst/>
                        <a:latin typeface="Calibri" panose="020F0502020204030204" pitchFamily="34" charset="0"/>
                      </a:endParaRPr>
                    </a:p>
                  </a:txBody>
                  <a:tcPr marL="59055" marR="27623" marT="59055" marB="59055"/>
                </a:tc>
                <a:tc>
                  <a:txBody>
                    <a:bodyPr/>
                    <a:lstStyle/>
                    <a:p>
                      <a:r>
                        <a:rPr lang="en-GB" sz="1400" dirty="0">
                          <a:effectLst/>
                        </a:rPr>
                        <a:t>In providing information, CIPS members should attempt, as far as possible, fair and transparent competition between suppliers. </a:t>
                      </a:r>
                      <a:endParaRPr lang="en-GB" sz="1400" dirty="0">
                        <a:effectLst/>
                        <a:latin typeface="Calibri" panose="020F0502020204030204" pitchFamily="34" charset="0"/>
                      </a:endParaRPr>
                    </a:p>
                  </a:txBody>
                  <a:tcPr marL="59055" marR="27623" marT="59055" marB="59055"/>
                </a:tc>
                <a:extLst>
                  <a:ext uri="{0D108BD9-81ED-4DB2-BD59-A6C34878D82A}">
                    <a16:rowId xmlns:a16="http://schemas.microsoft.com/office/drawing/2014/main" val="1909773793"/>
                  </a:ext>
                </a:extLst>
              </a:tr>
              <a:tr h="159829">
                <a:tc>
                  <a:txBody>
                    <a:bodyPr/>
                    <a:lstStyle/>
                    <a:p>
                      <a:r>
                        <a:rPr lang="en-GB" sz="1400" b="1">
                          <a:effectLst/>
                        </a:rPr>
                        <a:t>Skills and experience</a:t>
                      </a:r>
                      <a:endParaRPr lang="en-GB" sz="1400">
                        <a:effectLst/>
                      </a:endParaRPr>
                    </a:p>
                    <a:p>
                      <a:br>
                        <a:rPr lang="en-GB" sz="1400">
                          <a:effectLst/>
                        </a:rPr>
                      </a:br>
                      <a:endParaRPr lang="en-GB" sz="1400">
                        <a:effectLst/>
                        <a:latin typeface="Calibri" panose="020F0502020204030204" pitchFamily="34" charset="0"/>
                      </a:endParaRPr>
                    </a:p>
                  </a:txBody>
                  <a:tcPr marL="59055" marR="27623" marT="59055" marB="59055"/>
                </a:tc>
                <a:tc>
                  <a:txBody>
                    <a:bodyPr/>
                    <a:lstStyle/>
                    <a:p>
                      <a:r>
                        <a:rPr lang="en-GB" sz="1400" dirty="0">
                          <a:effectLst/>
                        </a:rPr>
                        <a:t>CIPS members must be truthful about their skills, experience and qualifications.</a:t>
                      </a:r>
                      <a:endParaRPr lang="en-GB" sz="1400" dirty="0">
                        <a:effectLst/>
                        <a:latin typeface="Calibri" panose="020F0502020204030204" pitchFamily="34" charset="0"/>
                      </a:endParaRPr>
                    </a:p>
                  </a:txBody>
                  <a:tcPr marL="59055" marR="27623" marT="59055" marB="59055"/>
                </a:tc>
                <a:extLst>
                  <a:ext uri="{0D108BD9-81ED-4DB2-BD59-A6C34878D82A}">
                    <a16:rowId xmlns:a16="http://schemas.microsoft.com/office/drawing/2014/main" val="2951316411"/>
                  </a:ext>
                </a:extLst>
              </a:tr>
            </a:tbl>
          </a:graphicData>
        </a:graphic>
      </p:graphicFrame>
    </p:spTree>
    <p:extLst>
      <p:ext uri="{BB962C8B-B14F-4D97-AF65-F5344CB8AC3E}">
        <p14:creationId xmlns:p14="http://schemas.microsoft.com/office/powerpoint/2010/main" val="42813570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5949B-7D59-AF4F-8563-2621B7B8A51A}"/>
              </a:ext>
            </a:extLst>
          </p:cNvPr>
          <p:cNvSpPr>
            <a:spLocks noGrp="1"/>
          </p:cNvSpPr>
          <p:nvPr>
            <p:ph type="title"/>
          </p:nvPr>
        </p:nvSpPr>
        <p:spPr/>
        <p:txBody>
          <a:bodyPr/>
          <a:lstStyle/>
          <a:p>
            <a:r>
              <a:rPr lang="en-GB" sz="3200" dirty="0"/>
              <a:t>Enhancing the profession </a:t>
            </a:r>
            <a:br>
              <a:rPr lang="en-GB" sz="2400" dirty="0"/>
            </a:br>
            <a:endParaRPr lang="en-US" sz="2400" dirty="0"/>
          </a:p>
        </p:txBody>
      </p:sp>
      <p:sp>
        <p:nvSpPr>
          <p:cNvPr id="3" name="Content Placeholder 2">
            <a:extLst>
              <a:ext uri="{FF2B5EF4-FFF2-40B4-BE49-F238E27FC236}">
                <a16:creationId xmlns:a16="http://schemas.microsoft.com/office/drawing/2014/main" id="{7D2F9440-03C1-5A48-926F-64CB717F171B}"/>
              </a:ext>
            </a:extLst>
          </p:cNvPr>
          <p:cNvSpPr>
            <a:spLocks noGrp="1"/>
          </p:cNvSpPr>
          <p:nvPr>
            <p:ph idx="1"/>
          </p:nvPr>
        </p:nvSpPr>
        <p:spPr/>
        <p:txBody>
          <a:bodyPr/>
          <a:lstStyle/>
          <a:p>
            <a:pPr marL="179388" lvl="1" indent="0">
              <a:buNone/>
            </a:pPr>
            <a:r>
              <a:rPr lang="en-GB" dirty="0"/>
              <a:t>How procurement staff can do this:</a:t>
            </a:r>
          </a:p>
          <a:p>
            <a:pPr lvl="1"/>
            <a:r>
              <a:rPr lang="en-GB" dirty="0"/>
              <a:t>Continually developing their knowledge, and applying it to increase their own personal skills</a:t>
            </a:r>
          </a:p>
          <a:p>
            <a:pPr lvl="1"/>
            <a:r>
              <a:rPr lang="en-GB" dirty="0"/>
              <a:t>Fostering the highest standards of professional competence among the individuals for whom they are responsible</a:t>
            </a:r>
          </a:p>
          <a:p>
            <a:pPr lvl="1"/>
            <a:r>
              <a:rPr lang="en-GB" dirty="0"/>
              <a:t>Making the best and most responsible use of resources they have influence over, for the benefit of their organisation.</a:t>
            </a:r>
          </a:p>
          <a:p>
            <a:pPr lvl="1"/>
            <a:endParaRPr lang="en-US" dirty="0"/>
          </a:p>
        </p:txBody>
      </p:sp>
    </p:spTree>
    <p:extLst>
      <p:ext uri="{BB962C8B-B14F-4D97-AF65-F5344CB8AC3E}">
        <p14:creationId xmlns:p14="http://schemas.microsoft.com/office/powerpoint/2010/main" val="349184607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ADC8D-605C-BE41-87F0-6BD83EBF6BD5}"/>
              </a:ext>
            </a:extLst>
          </p:cNvPr>
          <p:cNvSpPr>
            <a:spLocks noGrp="1"/>
          </p:cNvSpPr>
          <p:nvPr>
            <p:ph type="title"/>
          </p:nvPr>
        </p:nvSpPr>
        <p:spPr/>
        <p:txBody>
          <a:bodyPr/>
          <a:lstStyle/>
          <a:p>
            <a:r>
              <a:rPr lang="en-GB" sz="3200" dirty="0"/>
              <a:t>Ensuring compliance with laws and regulations </a:t>
            </a:r>
            <a:br>
              <a:rPr lang="en-GB" sz="3200" dirty="0"/>
            </a:br>
            <a:endParaRPr lang="en-US" sz="3200" dirty="0"/>
          </a:p>
        </p:txBody>
      </p:sp>
      <p:sp>
        <p:nvSpPr>
          <p:cNvPr id="3" name="Content Placeholder 2">
            <a:extLst>
              <a:ext uri="{FF2B5EF4-FFF2-40B4-BE49-F238E27FC236}">
                <a16:creationId xmlns:a16="http://schemas.microsoft.com/office/drawing/2014/main" id="{135EC595-E575-8E4A-BA1C-8131CC18BC05}"/>
              </a:ext>
            </a:extLst>
          </p:cNvPr>
          <p:cNvSpPr>
            <a:spLocks noGrp="1"/>
          </p:cNvSpPr>
          <p:nvPr>
            <p:ph idx="1"/>
          </p:nvPr>
        </p:nvSpPr>
        <p:spPr/>
        <p:txBody>
          <a:bodyPr/>
          <a:lstStyle/>
          <a:p>
            <a:pPr lvl="1"/>
            <a:r>
              <a:rPr lang="en-GB" dirty="0"/>
              <a:t>In countries where there is no relevant law in place, apply the standards inherent in the CIPS Code</a:t>
            </a:r>
          </a:p>
          <a:p>
            <a:pPr lvl="1"/>
            <a:r>
              <a:rPr lang="en-GB" dirty="0"/>
              <a:t>Follow CIPS guidance on professional practice</a:t>
            </a:r>
          </a:p>
          <a:p>
            <a:pPr lvl="1"/>
            <a:r>
              <a:rPr lang="en-GB" dirty="0"/>
              <a:t>Fulfil agreed contractual conditions.</a:t>
            </a:r>
          </a:p>
          <a:p>
            <a:pPr lvl="1"/>
            <a:endParaRPr lang="en-US" dirty="0"/>
          </a:p>
        </p:txBody>
      </p:sp>
    </p:spTree>
    <p:extLst>
      <p:ext uri="{BB962C8B-B14F-4D97-AF65-F5344CB8AC3E}">
        <p14:creationId xmlns:p14="http://schemas.microsoft.com/office/powerpoint/2010/main" val="29722521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BDC8D-FC58-B242-AE2B-320FB304BF5A}"/>
              </a:ext>
            </a:extLst>
          </p:cNvPr>
          <p:cNvSpPr>
            <a:spLocks noGrp="1"/>
          </p:cNvSpPr>
          <p:nvPr>
            <p:ph type="title"/>
          </p:nvPr>
        </p:nvSpPr>
        <p:spPr/>
        <p:txBody>
          <a:bodyPr/>
          <a:lstStyle/>
          <a:p>
            <a:r>
              <a:rPr lang="en-GB" dirty="0"/>
              <a:t>Forms of modern slavery</a:t>
            </a:r>
            <a:br>
              <a:rPr lang="en-GB" dirty="0"/>
            </a:br>
            <a:endParaRPr lang="en-US" dirty="0"/>
          </a:p>
        </p:txBody>
      </p:sp>
      <p:graphicFrame>
        <p:nvGraphicFramePr>
          <p:cNvPr id="4" name="Table 3">
            <a:extLst>
              <a:ext uri="{FF2B5EF4-FFF2-40B4-BE49-F238E27FC236}">
                <a16:creationId xmlns:a16="http://schemas.microsoft.com/office/drawing/2014/main" id="{EF748B3C-025C-5A49-9C05-8636B317447F}"/>
              </a:ext>
            </a:extLst>
          </p:cNvPr>
          <p:cNvGraphicFramePr>
            <a:graphicFrameLocks noGrp="1"/>
          </p:cNvGraphicFramePr>
          <p:nvPr/>
        </p:nvGraphicFramePr>
        <p:xfrm>
          <a:off x="1624649" y="1422791"/>
          <a:ext cx="5894702" cy="4342299"/>
        </p:xfrm>
        <a:graphic>
          <a:graphicData uri="http://schemas.openxmlformats.org/drawingml/2006/table">
            <a:tbl>
              <a:tblPr firstRow="1">
                <a:tableStyleId>{073A0DAA-6AF3-43AB-8588-CEC1D06C72B9}</a:tableStyleId>
              </a:tblPr>
              <a:tblGrid>
                <a:gridCol w="1806809">
                  <a:extLst>
                    <a:ext uri="{9D8B030D-6E8A-4147-A177-3AD203B41FA5}">
                      <a16:colId xmlns:a16="http://schemas.microsoft.com/office/drawing/2014/main" val="1452504105"/>
                    </a:ext>
                  </a:extLst>
                </a:gridCol>
                <a:gridCol w="4087893">
                  <a:extLst>
                    <a:ext uri="{9D8B030D-6E8A-4147-A177-3AD203B41FA5}">
                      <a16:colId xmlns:a16="http://schemas.microsoft.com/office/drawing/2014/main" val="2434519563"/>
                    </a:ext>
                  </a:extLst>
                </a:gridCol>
              </a:tblGrid>
              <a:tr h="277679">
                <a:tc>
                  <a:txBody>
                    <a:bodyPr/>
                    <a:lstStyle/>
                    <a:p>
                      <a:r>
                        <a:rPr lang="en-GB" sz="1600" b="1" dirty="0">
                          <a:solidFill>
                            <a:srgbClr val="FFFFFF"/>
                          </a:solidFill>
                          <a:effectLst/>
                        </a:rPr>
                        <a:t>Form</a:t>
                      </a:r>
                      <a:endParaRPr lang="en-GB" sz="1600" dirty="0">
                        <a:solidFill>
                          <a:srgbClr val="FFFFFF"/>
                        </a:solidFill>
                        <a:effectLst/>
                        <a:latin typeface="Calibri" panose="020F0502020204030204" pitchFamily="34" charset="0"/>
                      </a:endParaRPr>
                    </a:p>
                  </a:txBody>
                  <a:tcPr marL="38889" marR="19786" marT="42300" marB="38889"/>
                </a:tc>
                <a:tc>
                  <a:txBody>
                    <a:bodyPr/>
                    <a:lstStyle/>
                    <a:p>
                      <a:r>
                        <a:rPr lang="en-GB" sz="1600" b="1">
                          <a:solidFill>
                            <a:srgbClr val="FFFFFF"/>
                          </a:solidFill>
                          <a:effectLst/>
                        </a:rPr>
                        <a:t>Comment</a:t>
                      </a:r>
                      <a:endParaRPr lang="en-GB" sz="1600">
                        <a:solidFill>
                          <a:srgbClr val="FFFFFF"/>
                        </a:solidFill>
                        <a:effectLst/>
                        <a:latin typeface="Calibri" panose="020F0502020204030204" pitchFamily="34" charset="0"/>
                      </a:endParaRPr>
                    </a:p>
                  </a:txBody>
                  <a:tcPr marL="38889" marR="19786" marT="42300" marB="38889"/>
                </a:tc>
                <a:extLst>
                  <a:ext uri="{0D108BD9-81ED-4DB2-BD59-A6C34878D82A}">
                    <a16:rowId xmlns:a16="http://schemas.microsoft.com/office/drawing/2014/main" val="2711288399"/>
                  </a:ext>
                </a:extLst>
              </a:tr>
              <a:tr h="674070">
                <a:tc>
                  <a:txBody>
                    <a:bodyPr/>
                    <a:lstStyle/>
                    <a:p>
                      <a:r>
                        <a:rPr lang="en-GB" sz="1600">
                          <a:effectLst/>
                        </a:rPr>
                        <a:t>Forced labour</a:t>
                      </a:r>
                      <a:endParaRPr lang="en-GB" sz="1600">
                        <a:effectLst/>
                        <a:latin typeface="Calibri" panose="020F0502020204030204" pitchFamily="34" charset="0"/>
                      </a:endParaRPr>
                    </a:p>
                  </a:txBody>
                  <a:tcPr marL="42300" marR="19786" marT="42300" marB="42300"/>
                </a:tc>
                <a:tc>
                  <a:txBody>
                    <a:bodyPr/>
                    <a:lstStyle/>
                    <a:p>
                      <a:r>
                        <a:rPr lang="en-GB" sz="1600" dirty="0">
                          <a:effectLst/>
                        </a:rPr>
                        <a:t>Where individuals are forced to work against their will, under threat of some form of punishment if they do not.</a:t>
                      </a:r>
                      <a:endParaRPr lang="en-GB" sz="1600" dirty="0">
                        <a:effectLst/>
                        <a:latin typeface="Calibri" panose="020F0502020204030204" pitchFamily="34" charset="0"/>
                      </a:endParaRPr>
                    </a:p>
                  </a:txBody>
                  <a:tcPr marL="42300" marR="19786" marT="42300" marB="42300"/>
                </a:tc>
                <a:extLst>
                  <a:ext uri="{0D108BD9-81ED-4DB2-BD59-A6C34878D82A}">
                    <a16:rowId xmlns:a16="http://schemas.microsoft.com/office/drawing/2014/main" val="2636367884"/>
                  </a:ext>
                </a:extLst>
              </a:tr>
              <a:tr h="1460030">
                <a:tc>
                  <a:txBody>
                    <a:bodyPr/>
                    <a:lstStyle/>
                    <a:p>
                      <a:r>
                        <a:rPr lang="en-GB" sz="1600">
                          <a:effectLst/>
                        </a:rPr>
                        <a:t>Bonded labour</a:t>
                      </a:r>
                      <a:endParaRPr lang="en-GB" sz="1600">
                        <a:effectLst/>
                        <a:latin typeface="Calibri" panose="020F0502020204030204" pitchFamily="34" charset="0"/>
                      </a:endParaRPr>
                    </a:p>
                  </a:txBody>
                  <a:tcPr marL="42300" marR="19786" marT="42300" marB="42300"/>
                </a:tc>
                <a:tc>
                  <a:txBody>
                    <a:bodyPr/>
                    <a:lstStyle/>
                    <a:p>
                      <a:r>
                        <a:rPr lang="en-GB" sz="1600" dirty="0">
                          <a:effectLst/>
                        </a:rPr>
                        <a:t>Individuals borrow money they cannot repay and are required to work to pay off the debt. However in doing so they lose control over their working conditions and the debt itself.</a:t>
                      </a:r>
                      <a:endParaRPr lang="en-GB" sz="1600" dirty="0">
                        <a:effectLst/>
                        <a:latin typeface="Calibri" panose="020F0502020204030204" pitchFamily="34" charset="0"/>
                      </a:endParaRPr>
                    </a:p>
                  </a:txBody>
                  <a:tcPr marL="42300" marR="19786" marT="42300" marB="42300"/>
                </a:tc>
                <a:extLst>
                  <a:ext uri="{0D108BD9-81ED-4DB2-BD59-A6C34878D82A}">
                    <a16:rowId xmlns:a16="http://schemas.microsoft.com/office/drawing/2014/main" val="4040517774"/>
                  </a:ext>
                </a:extLst>
              </a:tr>
              <a:tr h="870560">
                <a:tc>
                  <a:txBody>
                    <a:bodyPr/>
                    <a:lstStyle/>
                    <a:p>
                      <a:r>
                        <a:rPr lang="en-GB" sz="1600">
                          <a:effectLst/>
                        </a:rPr>
                        <a:t>Human trafficking</a:t>
                      </a:r>
                      <a:endParaRPr lang="en-GB" sz="1600">
                        <a:effectLst/>
                        <a:latin typeface="Calibri" panose="020F0502020204030204" pitchFamily="34" charset="0"/>
                      </a:endParaRPr>
                    </a:p>
                  </a:txBody>
                  <a:tcPr marL="42300" marR="19786" marT="42300" marB="42300"/>
                </a:tc>
                <a:tc>
                  <a:txBody>
                    <a:bodyPr/>
                    <a:lstStyle/>
                    <a:p>
                      <a:r>
                        <a:rPr lang="en-GB" sz="1600" dirty="0">
                          <a:effectLst/>
                        </a:rPr>
                        <a:t>This involves recruiting, transporting and holding people for the purpose of work exploitation, often under threat of violence.</a:t>
                      </a:r>
                      <a:endParaRPr lang="en-GB" sz="1600" dirty="0">
                        <a:effectLst/>
                        <a:latin typeface="Calibri" panose="020F0502020204030204" pitchFamily="34" charset="0"/>
                      </a:endParaRPr>
                    </a:p>
                  </a:txBody>
                  <a:tcPr marL="42300" marR="19786" marT="42300" marB="42300"/>
                </a:tc>
                <a:extLst>
                  <a:ext uri="{0D108BD9-81ED-4DB2-BD59-A6C34878D82A}">
                    <a16:rowId xmlns:a16="http://schemas.microsoft.com/office/drawing/2014/main" val="449117993"/>
                  </a:ext>
                </a:extLst>
              </a:tr>
              <a:tr h="870560">
                <a:tc>
                  <a:txBody>
                    <a:bodyPr/>
                    <a:lstStyle/>
                    <a:p>
                      <a:r>
                        <a:rPr lang="en-GB" sz="1600">
                          <a:effectLst/>
                        </a:rPr>
                        <a:t>Child slavery</a:t>
                      </a:r>
                      <a:endParaRPr lang="en-GB" sz="1600">
                        <a:effectLst/>
                        <a:latin typeface="Calibri" panose="020F0502020204030204" pitchFamily="34" charset="0"/>
                      </a:endParaRPr>
                    </a:p>
                  </a:txBody>
                  <a:tcPr marL="42300" marR="19786" marT="42300" marB="42300"/>
                </a:tc>
                <a:tc>
                  <a:txBody>
                    <a:bodyPr/>
                    <a:lstStyle/>
                    <a:p>
                      <a:r>
                        <a:rPr lang="en-GB" sz="1600" dirty="0">
                          <a:effectLst/>
                        </a:rPr>
                        <a:t>Where children are forced to work in slavery. Child slavery is not the same as child labour (although child labour is regarded as unethical).</a:t>
                      </a:r>
                      <a:endParaRPr lang="en-GB" sz="1600" dirty="0">
                        <a:effectLst/>
                        <a:latin typeface="Calibri" panose="020F0502020204030204" pitchFamily="34" charset="0"/>
                      </a:endParaRPr>
                    </a:p>
                  </a:txBody>
                  <a:tcPr marL="42300" marR="19786" marT="42300" marB="42300"/>
                </a:tc>
                <a:extLst>
                  <a:ext uri="{0D108BD9-81ED-4DB2-BD59-A6C34878D82A}">
                    <a16:rowId xmlns:a16="http://schemas.microsoft.com/office/drawing/2014/main" val="108717966"/>
                  </a:ext>
                </a:extLst>
              </a:tr>
            </a:tbl>
          </a:graphicData>
        </a:graphic>
      </p:graphicFrame>
    </p:spTree>
    <p:extLst>
      <p:ext uri="{BB962C8B-B14F-4D97-AF65-F5344CB8AC3E}">
        <p14:creationId xmlns:p14="http://schemas.microsoft.com/office/powerpoint/2010/main" val="4611633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C62E4-389C-5A41-A668-F383E429A3BB}"/>
              </a:ext>
            </a:extLst>
          </p:cNvPr>
          <p:cNvSpPr>
            <a:spLocks noGrp="1"/>
          </p:cNvSpPr>
          <p:nvPr>
            <p:ph type="title"/>
          </p:nvPr>
        </p:nvSpPr>
        <p:spPr/>
        <p:txBody>
          <a:bodyPr/>
          <a:lstStyle/>
          <a:p>
            <a:r>
              <a:rPr lang="en-GB" sz="3600" dirty="0"/>
              <a:t>ILO: four principles</a:t>
            </a:r>
            <a:br>
              <a:rPr lang="en-GB" sz="3600" dirty="0"/>
            </a:br>
            <a:endParaRPr lang="en-US" sz="3600" dirty="0"/>
          </a:p>
        </p:txBody>
      </p:sp>
      <p:sp>
        <p:nvSpPr>
          <p:cNvPr id="3" name="Content Placeholder 2">
            <a:extLst>
              <a:ext uri="{FF2B5EF4-FFF2-40B4-BE49-F238E27FC236}">
                <a16:creationId xmlns:a16="http://schemas.microsoft.com/office/drawing/2014/main" id="{CFE44D29-8460-404E-AB5B-AB76D151178C}"/>
              </a:ext>
            </a:extLst>
          </p:cNvPr>
          <p:cNvSpPr>
            <a:spLocks noGrp="1"/>
          </p:cNvSpPr>
          <p:nvPr>
            <p:ph idx="1"/>
          </p:nvPr>
        </p:nvSpPr>
        <p:spPr/>
        <p:txBody>
          <a:bodyPr/>
          <a:lstStyle/>
          <a:p>
            <a:pPr lvl="1"/>
            <a:r>
              <a:rPr lang="en-GB" dirty="0"/>
              <a:t>Freedom of association and the effective recognition of the right to collective bargaining </a:t>
            </a:r>
          </a:p>
          <a:p>
            <a:pPr lvl="1"/>
            <a:r>
              <a:rPr lang="en-GB" dirty="0"/>
              <a:t>The elimination of forced labour</a:t>
            </a:r>
          </a:p>
          <a:p>
            <a:pPr lvl="1"/>
            <a:r>
              <a:rPr lang="en-GB" dirty="0"/>
              <a:t>The abolition of child labour</a:t>
            </a:r>
          </a:p>
          <a:p>
            <a:pPr lvl="1"/>
            <a:r>
              <a:rPr lang="en-GB" dirty="0"/>
              <a:t>The elimination of discrimination in respect of employment and occupation. </a:t>
            </a:r>
          </a:p>
          <a:p>
            <a:pPr lvl="1"/>
            <a:endParaRPr lang="en-US" dirty="0"/>
          </a:p>
        </p:txBody>
      </p:sp>
    </p:spTree>
    <p:extLst>
      <p:ext uri="{BB962C8B-B14F-4D97-AF65-F5344CB8AC3E}">
        <p14:creationId xmlns:p14="http://schemas.microsoft.com/office/powerpoint/2010/main" val="17952287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DC62E4-389C-5A41-A668-F383E429A3BB}"/>
              </a:ext>
            </a:extLst>
          </p:cNvPr>
          <p:cNvSpPr>
            <a:spLocks noGrp="1"/>
          </p:cNvSpPr>
          <p:nvPr>
            <p:ph type="title"/>
          </p:nvPr>
        </p:nvSpPr>
        <p:spPr/>
        <p:txBody>
          <a:bodyPr/>
          <a:lstStyle/>
          <a:p>
            <a:r>
              <a:rPr lang="en-GB" sz="3600" dirty="0"/>
              <a:t>ILO standards</a:t>
            </a:r>
            <a:br>
              <a:rPr lang="en-GB" sz="3600" dirty="0"/>
            </a:br>
            <a:endParaRPr lang="en-US" sz="3600" dirty="0"/>
          </a:p>
        </p:txBody>
      </p:sp>
      <p:sp>
        <p:nvSpPr>
          <p:cNvPr id="3" name="Content Placeholder 2">
            <a:extLst>
              <a:ext uri="{FF2B5EF4-FFF2-40B4-BE49-F238E27FC236}">
                <a16:creationId xmlns:a16="http://schemas.microsoft.com/office/drawing/2014/main" id="{CFE44D29-8460-404E-AB5B-AB76D151178C}"/>
              </a:ext>
            </a:extLst>
          </p:cNvPr>
          <p:cNvSpPr>
            <a:spLocks noGrp="1"/>
          </p:cNvSpPr>
          <p:nvPr>
            <p:ph idx="1"/>
          </p:nvPr>
        </p:nvSpPr>
        <p:spPr/>
        <p:txBody>
          <a:bodyPr>
            <a:normAutofit fontScale="85000" lnSpcReduction="20000"/>
          </a:bodyPr>
          <a:lstStyle/>
          <a:p>
            <a:pPr lvl="1"/>
            <a:r>
              <a:rPr lang="en-GB" dirty="0"/>
              <a:t>Freedom of association</a:t>
            </a:r>
          </a:p>
          <a:p>
            <a:pPr lvl="1"/>
            <a:r>
              <a:rPr lang="en-GB" dirty="0"/>
              <a:t>Collective bargaining</a:t>
            </a:r>
          </a:p>
          <a:p>
            <a:pPr lvl="1"/>
            <a:r>
              <a:rPr lang="en-GB" dirty="0"/>
              <a:t>Forced labour</a:t>
            </a:r>
          </a:p>
          <a:p>
            <a:pPr lvl="1"/>
            <a:r>
              <a:rPr lang="en-GB" dirty="0"/>
              <a:t>Child labour</a:t>
            </a:r>
          </a:p>
          <a:p>
            <a:pPr lvl="1"/>
            <a:r>
              <a:rPr lang="en-GB" dirty="0"/>
              <a:t>Equality of opportunity and treatment at work</a:t>
            </a:r>
          </a:p>
          <a:p>
            <a:pPr lvl="1"/>
            <a:r>
              <a:rPr lang="en-GB" dirty="0"/>
              <a:t>Employment policy</a:t>
            </a:r>
          </a:p>
          <a:p>
            <a:pPr lvl="1"/>
            <a:r>
              <a:rPr lang="en-GB" dirty="0"/>
              <a:t>Social policy</a:t>
            </a:r>
          </a:p>
          <a:p>
            <a:pPr lvl="1"/>
            <a:r>
              <a:rPr lang="en-GB" dirty="0"/>
              <a:t>Wages</a:t>
            </a:r>
          </a:p>
          <a:p>
            <a:pPr lvl="1"/>
            <a:r>
              <a:rPr lang="en-GB" dirty="0"/>
              <a:t>Working time</a:t>
            </a:r>
          </a:p>
          <a:p>
            <a:pPr lvl="1"/>
            <a:r>
              <a:rPr lang="en-GB" dirty="0"/>
              <a:t>Occupational health and safety</a:t>
            </a:r>
          </a:p>
          <a:p>
            <a:pPr lvl="1"/>
            <a:r>
              <a:rPr lang="en-GB" dirty="0"/>
              <a:t>Maternity protection</a:t>
            </a:r>
          </a:p>
        </p:txBody>
      </p:sp>
    </p:spTree>
    <p:extLst>
      <p:ext uri="{BB962C8B-B14F-4D97-AF65-F5344CB8AC3E}">
        <p14:creationId xmlns:p14="http://schemas.microsoft.com/office/powerpoint/2010/main" val="20796657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Strategic Ethical Leadership</a:t>
            </a:r>
          </a:p>
        </p:txBody>
      </p:sp>
      <p:sp>
        <p:nvSpPr>
          <p:cNvPr id="5" name="Subtitle 4"/>
          <p:cNvSpPr>
            <a:spLocks noGrp="1"/>
          </p:cNvSpPr>
          <p:nvPr>
            <p:ph type="subTitle" idx="1"/>
          </p:nvPr>
        </p:nvSpPr>
        <p:spPr/>
        <p:txBody>
          <a:bodyPr/>
          <a:lstStyle/>
          <a:p>
            <a:r>
              <a:rPr lang="en-GB" dirty="0"/>
              <a:t>Professional Diploma in Procurement and Supply</a:t>
            </a:r>
          </a:p>
          <a:p>
            <a:endParaRPr lang="en-GB" dirty="0"/>
          </a:p>
          <a:p>
            <a:r>
              <a:rPr lang="en-GB" dirty="0"/>
              <a:t>LO 4.2 – Assess regulations that impact on the ethical 	  	 	  employment of people</a:t>
            </a:r>
          </a:p>
          <a:p>
            <a:endParaRPr lang="en-GB" dirty="0"/>
          </a:p>
          <a:p>
            <a:endParaRPr lang="en-GB" dirty="0"/>
          </a:p>
        </p:txBody>
      </p:sp>
    </p:spTree>
    <p:extLst>
      <p:ext uri="{BB962C8B-B14F-4D97-AF65-F5344CB8AC3E}">
        <p14:creationId xmlns:p14="http://schemas.microsoft.com/office/powerpoint/2010/main" val="4325397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3B3BF-62C5-2242-89CC-B999CA045081}"/>
              </a:ext>
            </a:extLst>
          </p:cNvPr>
          <p:cNvSpPr>
            <a:spLocks noGrp="1"/>
          </p:cNvSpPr>
          <p:nvPr>
            <p:ph type="title"/>
          </p:nvPr>
        </p:nvSpPr>
        <p:spPr/>
        <p:txBody>
          <a:bodyPr/>
          <a:lstStyle/>
          <a:p>
            <a:r>
              <a:rPr lang="en-GB" dirty="0"/>
              <a:t>Reasons to justify dismissal</a:t>
            </a:r>
            <a:br>
              <a:rPr lang="en-GB" dirty="0"/>
            </a:br>
            <a:endParaRPr lang="en-US" dirty="0"/>
          </a:p>
        </p:txBody>
      </p:sp>
      <p:sp>
        <p:nvSpPr>
          <p:cNvPr id="3" name="Content Placeholder 2">
            <a:extLst>
              <a:ext uri="{FF2B5EF4-FFF2-40B4-BE49-F238E27FC236}">
                <a16:creationId xmlns:a16="http://schemas.microsoft.com/office/drawing/2014/main" id="{28204D11-3D8B-414A-A3D2-E996003DE442}"/>
              </a:ext>
            </a:extLst>
          </p:cNvPr>
          <p:cNvSpPr>
            <a:spLocks noGrp="1"/>
          </p:cNvSpPr>
          <p:nvPr>
            <p:ph idx="1"/>
          </p:nvPr>
        </p:nvSpPr>
        <p:spPr/>
        <p:txBody>
          <a:bodyPr>
            <a:normAutofit fontScale="92500" lnSpcReduction="20000"/>
          </a:bodyPr>
          <a:lstStyle/>
          <a:p>
            <a:pPr lvl="1"/>
            <a:r>
              <a:rPr lang="en-GB" dirty="0"/>
              <a:t>Lack of capability or qualifications to perform the work (provided that adequate training and warnings have been given)</a:t>
            </a:r>
          </a:p>
          <a:p>
            <a:pPr lvl="1"/>
            <a:r>
              <a:rPr lang="en-GB" dirty="0"/>
              <a:t>Misconduct (provided that warnings suitable to the offence have been given)</a:t>
            </a:r>
          </a:p>
          <a:p>
            <a:pPr lvl="1"/>
            <a:r>
              <a:rPr lang="en-GB" dirty="0"/>
              <a:t>Redundancy (provided that the selection method used was fair)</a:t>
            </a:r>
          </a:p>
          <a:p>
            <a:pPr lvl="1"/>
            <a:r>
              <a:rPr lang="en-GB" dirty="0"/>
              <a:t>Legal impediment</a:t>
            </a:r>
          </a:p>
          <a:p>
            <a:pPr lvl="1"/>
            <a:r>
              <a:rPr lang="en-GB" dirty="0"/>
              <a:t>Some other ‘substantial’ reason, such as marriage to a competitor or refusal to accept re-organisations made in the interests of the business and with the agreement of other employees.</a:t>
            </a:r>
          </a:p>
          <a:p>
            <a:pPr lvl="1"/>
            <a:endParaRPr lang="en-US" dirty="0"/>
          </a:p>
        </p:txBody>
      </p:sp>
    </p:spTree>
    <p:extLst>
      <p:ext uri="{BB962C8B-B14F-4D97-AF65-F5344CB8AC3E}">
        <p14:creationId xmlns:p14="http://schemas.microsoft.com/office/powerpoint/2010/main" val="41776333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3B3BF-62C5-2242-89CC-B999CA045081}"/>
              </a:ext>
            </a:extLst>
          </p:cNvPr>
          <p:cNvSpPr>
            <a:spLocks noGrp="1"/>
          </p:cNvSpPr>
          <p:nvPr>
            <p:ph type="title"/>
          </p:nvPr>
        </p:nvSpPr>
        <p:spPr/>
        <p:txBody>
          <a:bodyPr/>
          <a:lstStyle/>
          <a:p>
            <a:r>
              <a:rPr lang="en-GB" dirty="0"/>
              <a:t>Unfair dismissal (1)</a:t>
            </a:r>
            <a:br>
              <a:rPr lang="en-GB" dirty="0"/>
            </a:br>
            <a:endParaRPr lang="en-US" dirty="0"/>
          </a:p>
        </p:txBody>
      </p:sp>
      <p:sp>
        <p:nvSpPr>
          <p:cNvPr id="3" name="Content Placeholder 2">
            <a:extLst>
              <a:ext uri="{FF2B5EF4-FFF2-40B4-BE49-F238E27FC236}">
                <a16:creationId xmlns:a16="http://schemas.microsoft.com/office/drawing/2014/main" id="{28204D11-3D8B-414A-A3D2-E996003DE442}"/>
              </a:ext>
            </a:extLst>
          </p:cNvPr>
          <p:cNvSpPr>
            <a:spLocks noGrp="1"/>
          </p:cNvSpPr>
          <p:nvPr>
            <p:ph idx="1"/>
          </p:nvPr>
        </p:nvSpPr>
        <p:spPr/>
        <p:txBody>
          <a:bodyPr>
            <a:normAutofit/>
          </a:bodyPr>
          <a:lstStyle/>
          <a:p>
            <a:pPr lvl="1"/>
            <a:r>
              <a:rPr lang="en-GB" dirty="0"/>
              <a:t>Pregnancy/maternity or other family-related grounds, such as taking paternity leave, adoption leave or time off for dependents</a:t>
            </a:r>
          </a:p>
          <a:p>
            <a:pPr lvl="1"/>
            <a:r>
              <a:rPr lang="en-GB" dirty="0"/>
              <a:t>Acting as a trade union or employee representative, or a trustee of an occupational pension scheme </a:t>
            </a:r>
          </a:p>
          <a:p>
            <a:pPr lvl="1"/>
            <a:r>
              <a:rPr lang="en-GB" dirty="0"/>
              <a:t>Trade union membership</a:t>
            </a:r>
          </a:p>
          <a:p>
            <a:pPr lvl="1"/>
            <a:r>
              <a:rPr lang="en-GB" dirty="0"/>
              <a:t>Taking part in lawful industrial action</a:t>
            </a:r>
          </a:p>
          <a:p>
            <a:pPr lvl="1"/>
            <a:r>
              <a:rPr lang="en-GB" dirty="0"/>
              <a:t>Being a part-time or fixed-term employee</a:t>
            </a:r>
          </a:p>
        </p:txBody>
      </p:sp>
    </p:spTree>
    <p:extLst>
      <p:ext uri="{BB962C8B-B14F-4D97-AF65-F5344CB8AC3E}">
        <p14:creationId xmlns:p14="http://schemas.microsoft.com/office/powerpoint/2010/main" val="418862650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3B3BF-62C5-2242-89CC-B999CA045081}"/>
              </a:ext>
            </a:extLst>
          </p:cNvPr>
          <p:cNvSpPr>
            <a:spLocks noGrp="1"/>
          </p:cNvSpPr>
          <p:nvPr>
            <p:ph type="title"/>
          </p:nvPr>
        </p:nvSpPr>
        <p:spPr/>
        <p:txBody>
          <a:bodyPr/>
          <a:lstStyle/>
          <a:p>
            <a:r>
              <a:rPr lang="en-GB" dirty="0"/>
              <a:t>Unfair dismissal (2)</a:t>
            </a:r>
            <a:br>
              <a:rPr lang="en-GB" dirty="0"/>
            </a:br>
            <a:endParaRPr lang="en-US" dirty="0"/>
          </a:p>
        </p:txBody>
      </p:sp>
      <p:sp>
        <p:nvSpPr>
          <p:cNvPr id="3" name="Content Placeholder 2">
            <a:extLst>
              <a:ext uri="{FF2B5EF4-FFF2-40B4-BE49-F238E27FC236}">
                <a16:creationId xmlns:a16="http://schemas.microsoft.com/office/drawing/2014/main" id="{28204D11-3D8B-414A-A3D2-E996003DE442}"/>
              </a:ext>
            </a:extLst>
          </p:cNvPr>
          <p:cNvSpPr>
            <a:spLocks noGrp="1"/>
          </p:cNvSpPr>
          <p:nvPr>
            <p:ph idx="1"/>
          </p:nvPr>
        </p:nvSpPr>
        <p:spPr/>
        <p:txBody>
          <a:bodyPr>
            <a:normAutofit fontScale="92500"/>
          </a:bodyPr>
          <a:lstStyle/>
          <a:p>
            <a:pPr lvl="1"/>
            <a:r>
              <a:rPr lang="en-GB" dirty="0"/>
              <a:t>Discrimination</a:t>
            </a:r>
          </a:p>
          <a:p>
            <a:pPr lvl="1"/>
            <a:r>
              <a:rPr lang="en-GB" dirty="0"/>
              <a:t>Taking steps to avert danger to health and safety at work</a:t>
            </a:r>
          </a:p>
          <a:p>
            <a:pPr lvl="1"/>
            <a:r>
              <a:rPr lang="en-GB" dirty="0"/>
              <a:t>Pay and working hours, such as those relating to the working time regulations, annual leave and the national minimum wage</a:t>
            </a:r>
          </a:p>
          <a:p>
            <a:pPr lvl="1"/>
            <a:r>
              <a:rPr lang="en-GB" dirty="0"/>
              <a:t>Making a protected disclosure as a </a:t>
            </a:r>
            <a:r>
              <a:rPr lang="en-GB" dirty="0" err="1"/>
              <a:t>whistleblower</a:t>
            </a:r>
            <a:r>
              <a:rPr lang="en-GB" dirty="0"/>
              <a:t> under the Public Interest Disclosure Act 1998</a:t>
            </a:r>
          </a:p>
          <a:p>
            <a:pPr lvl="1"/>
            <a:r>
              <a:rPr lang="en-GB" dirty="0"/>
              <a:t>Transfer of undertakings, when the dismissal is solely or principally because of the transfer.</a:t>
            </a:r>
          </a:p>
        </p:txBody>
      </p:sp>
    </p:spTree>
    <p:extLst>
      <p:ext uri="{BB962C8B-B14F-4D97-AF65-F5344CB8AC3E}">
        <p14:creationId xmlns:p14="http://schemas.microsoft.com/office/powerpoint/2010/main" val="4277347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3B118-7DE0-204E-B63E-7CC14D4E8FFA}"/>
              </a:ext>
            </a:extLst>
          </p:cNvPr>
          <p:cNvSpPr>
            <a:spLocks noGrp="1"/>
          </p:cNvSpPr>
          <p:nvPr>
            <p:ph type="title"/>
          </p:nvPr>
        </p:nvSpPr>
        <p:spPr/>
        <p:txBody>
          <a:bodyPr/>
          <a:lstStyle/>
          <a:p>
            <a:r>
              <a:rPr lang="en-GB" sz="3600" dirty="0"/>
              <a:t>Functions of the informal organisation (1)</a:t>
            </a:r>
            <a:br>
              <a:rPr lang="en-GB" sz="3600" dirty="0"/>
            </a:br>
            <a:endParaRPr lang="en-US" sz="3600" dirty="0"/>
          </a:p>
        </p:txBody>
      </p:sp>
      <p:sp>
        <p:nvSpPr>
          <p:cNvPr id="3" name="Content Placeholder 2">
            <a:extLst>
              <a:ext uri="{FF2B5EF4-FFF2-40B4-BE49-F238E27FC236}">
                <a16:creationId xmlns:a16="http://schemas.microsoft.com/office/drawing/2014/main" id="{7F54CE57-DDDF-8243-8F6B-9E790FBB5F87}"/>
              </a:ext>
            </a:extLst>
          </p:cNvPr>
          <p:cNvSpPr>
            <a:spLocks noGrp="1"/>
          </p:cNvSpPr>
          <p:nvPr>
            <p:ph idx="1"/>
          </p:nvPr>
        </p:nvSpPr>
        <p:spPr/>
        <p:txBody>
          <a:bodyPr>
            <a:normAutofit/>
          </a:bodyPr>
          <a:lstStyle/>
          <a:p>
            <a:pPr lvl="1"/>
            <a:r>
              <a:rPr lang="en-GB" dirty="0"/>
              <a:t>Satisfaction of the social needs of members</a:t>
            </a:r>
          </a:p>
          <a:p>
            <a:pPr lvl="1"/>
            <a:r>
              <a:rPr lang="en-GB" dirty="0"/>
              <a:t>Motivating factors</a:t>
            </a:r>
          </a:p>
          <a:p>
            <a:pPr lvl="1"/>
            <a:r>
              <a:rPr lang="en-GB" dirty="0"/>
              <a:t>Sources of information valued or required by members</a:t>
            </a:r>
          </a:p>
        </p:txBody>
      </p:sp>
    </p:spTree>
    <p:extLst>
      <p:ext uri="{BB962C8B-B14F-4D97-AF65-F5344CB8AC3E}">
        <p14:creationId xmlns:p14="http://schemas.microsoft.com/office/powerpoint/2010/main" val="165571822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604EA-A193-5043-B797-BBAB65FCD44E}"/>
              </a:ext>
            </a:extLst>
          </p:cNvPr>
          <p:cNvSpPr>
            <a:spLocks noGrp="1"/>
          </p:cNvSpPr>
          <p:nvPr>
            <p:ph type="title"/>
          </p:nvPr>
        </p:nvSpPr>
        <p:spPr/>
        <p:txBody>
          <a:bodyPr/>
          <a:lstStyle/>
          <a:p>
            <a:r>
              <a:rPr lang="en-GB" dirty="0"/>
              <a:t>Constructive dismissal</a:t>
            </a:r>
            <a:br>
              <a:rPr lang="en-GB" dirty="0"/>
            </a:br>
            <a:endParaRPr lang="en-US" dirty="0"/>
          </a:p>
        </p:txBody>
      </p:sp>
      <p:sp>
        <p:nvSpPr>
          <p:cNvPr id="3" name="Content Placeholder 2">
            <a:extLst>
              <a:ext uri="{FF2B5EF4-FFF2-40B4-BE49-F238E27FC236}">
                <a16:creationId xmlns:a16="http://schemas.microsoft.com/office/drawing/2014/main" id="{D80FD804-7AEF-9F40-8D77-214B67B4FC44}"/>
              </a:ext>
            </a:extLst>
          </p:cNvPr>
          <p:cNvSpPr>
            <a:spLocks noGrp="1"/>
          </p:cNvSpPr>
          <p:nvPr>
            <p:ph idx="1"/>
          </p:nvPr>
        </p:nvSpPr>
        <p:spPr/>
        <p:txBody>
          <a:bodyPr/>
          <a:lstStyle/>
          <a:p>
            <a:pPr lvl="1"/>
            <a:r>
              <a:rPr lang="en-GB" dirty="0"/>
              <a:t>The employer committed a serious breach of contract.</a:t>
            </a:r>
          </a:p>
          <a:p>
            <a:pPr lvl="1"/>
            <a:r>
              <a:rPr lang="en-GB" dirty="0"/>
              <a:t>The employee did not accept the breach.</a:t>
            </a:r>
          </a:p>
          <a:p>
            <a:pPr lvl="1"/>
            <a:r>
              <a:rPr lang="en-GB" dirty="0"/>
              <a:t>The employee felt forced to resign because of that breach.</a:t>
            </a:r>
          </a:p>
          <a:p>
            <a:pPr lvl="1"/>
            <a:endParaRPr lang="en-US" dirty="0"/>
          </a:p>
        </p:txBody>
      </p:sp>
    </p:spTree>
    <p:extLst>
      <p:ext uri="{BB962C8B-B14F-4D97-AF65-F5344CB8AC3E}">
        <p14:creationId xmlns:p14="http://schemas.microsoft.com/office/powerpoint/2010/main" val="424267686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59C1D-2305-964E-9430-742E24638936}"/>
              </a:ext>
            </a:extLst>
          </p:cNvPr>
          <p:cNvSpPr>
            <a:spLocks noGrp="1"/>
          </p:cNvSpPr>
          <p:nvPr>
            <p:ph type="title"/>
          </p:nvPr>
        </p:nvSpPr>
        <p:spPr/>
        <p:txBody>
          <a:bodyPr/>
          <a:lstStyle/>
          <a:p>
            <a:r>
              <a:rPr lang="en-GB" dirty="0"/>
              <a:t>Redundancy</a:t>
            </a:r>
            <a:br>
              <a:rPr lang="en-GB" dirty="0"/>
            </a:br>
            <a:endParaRPr lang="en-US" dirty="0"/>
          </a:p>
        </p:txBody>
      </p:sp>
      <p:sp>
        <p:nvSpPr>
          <p:cNvPr id="3" name="Content Placeholder 2">
            <a:extLst>
              <a:ext uri="{FF2B5EF4-FFF2-40B4-BE49-F238E27FC236}">
                <a16:creationId xmlns:a16="http://schemas.microsoft.com/office/drawing/2014/main" id="{06398693-8F90-1444-8344-31EF32BAB2BC}"/>
              </a:ext>
            </a:extLst>
          </p:cNvPr>
          <p:cNvSpPr>
            <a:spLocks noGrp="1"/>
          </p:cNvSpPr>
          <p:nvPr>
            <p:ph idx="1"/>
          </p:nvPr>
        </p:nvSpPr>
        <p:spPr/>
        <p:txBody>
          <a:bodyPr/>
          <a:lstStyle/>
          <a:p>
            <a:pPr lvl="1"/>
            <a:r>
              <a:rPr lang="en-GB" dirty="0"/>
              <a:t>Where the employer has ceased to carry on the business</a:t>
            </a:r>
          </a:p>
          <a:p>
            <a:pPr lvl="1"/>
            <a:r>
              <a:rPr lang="en-GB" dirty="0"/>
              <a:t>Where the employer has ceased to carry on the business in the place where the employee was employed</a:t>
            </a:r>
          </a:p>
          <a:p>
            <a:pPr lvl="1"/>
            <a:r>
              <a:rPr lang="en-GB" dirty="0"/>
              <a:t>Where the requirements of the business for employees to carry out work of a particular kind have ceased or diminished, or are expected to</a:t>
            </a:r>
          </a:p>
          <a:p>
            <a:pPr lvl="1"/>
            <a:r>
              <a:rPr lang="en-GB" dirty="0"/>
              <a:t>For reasons ‘not related to the individual concerned’. </a:t>
            </a:r>
          </a:p>
          <a:p>
            <a:pPr lvl="1"/>
            <a:endParaRPr lang="en-US" dirty="0"/>
          </a:p>
        </p:txBody>
      </p:sp>
    </p:spTree>
    <p:extLst>
      <p:ext uri="{BB962C8B-B14F-4D97-AF65-F5344CB8AC3E}">
        <p14:creationId xmlns:p14="http://schemas.microsoft.com/office/powerpoint/2010/main" val="223024598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59C1D-2305-964E-9430-742E24638936}"/>
              </a:ext>
            </a:extLst>
          </p:cNvPr>
          <p:cNvSpPr>
            <a:spLocks noGrp="1"/>
          </p:cNvSpPr>
          <p:nvPr>
            <p:ph type="title"/>
          </p:nvPr>
        </p:nvSpPr>
        <p:spPr/>
        <p:txBody>
          <a:bodyPr/>
          <a:lstStyle/>
          <a:p>
            <a:r>
              <a:rPr lang="en-GB" dirty="0"/>
              <a:t>Establishing redundancy</a:t>
            </a:r>
            <a:br>
              <a:rPr lang="en-GB" dirty="0"/>
            </a:br>
            <a:endParaRPr lang="en-US" dirty="0"/>
          </a:p>
        </p:txBody>
      </p:sp>
      <p:sp>
        <p:nvSpPr>
          <p:cNvPr id="3" name="Content Placeholder 2">
            <a:extLst>
              <a:ext uri="{FF2B5EF4-FFF2-40B4-BE49-F238E27FC236}">
                <a16:creationId xmlns:a16="http://schemas.microsoft.com/office/drawing/2014/main" id="{06398693-8F90-1444-8344-31EF32BAB2BC}"/>
              </a:ext>
            </a:extLst>
          </p:cNvPr>
          <p:cNvSpPr>
            <a:spLocks noGrp="1"/>
          </p:cNvSpPr>
          <p:nvPr>
            <p:ph idx="1"/>
          </p:nvPr>
        </p:nvSpPr>
        <p:spPr/>
        <p:txBody>
          <a:bodyPr/>
          <a:lstStyle/>
          <a:p>
            <a:pPr lvl="1"/>
            <a:r>
              <a:rPr lang="en-GB" dirty="0"/>
              <a:t>Was the employee dismissed?</a:t>
            </a:r>
          </a:p>
          <a:p>
            <a:pPr lvl="1"/>
            <a:r>
              <a:rPr lang="en-GB" dirty="0"/>
              <a:t>Has the work of the kind carried out by the employee ceased or diminished?</a:t>
            </a:r>
          </a:p>
          <a:p>
            <a:pPr lvl="1"/>
            <a:r>
              <a:rPr lang="en-GB" dirty="0"/>
              <a:t>Was the dismissal to cease or diminish the work of the kind carried out by the employee?</a:t>
            </a:r>
          </a:p>
        </p:txBody>
      </p:sp>
    </p:spTree>
    <p:extLst>
      <p:ext uri="{BB962C8B-B14F-4D97-AF65-F5344CB8AC3E}">
        <p14:creationId xmlns:p14="http://schemas.microsoft.com/office/powerpoint/2010/main" val="6871659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559C1D-2305-964E-9430-742E24638936}"/>
              </a:ext>
            </a:extLst>
          </p:cNvPr>
          <p:cNvSpPr>
            <a:spLocks noGrp="1"/>
          </p:cNvSpPr>
          <p:nvPr>
            <p:ph type="title"/>
          </p:nvPr>
        </p:nvSpPr>
        <p:spPr/>
        <p:txBody>
          <a:bodyPr/>
          <a:lstStyle/>
          <a:p>
            <a:r>
              <a:rPr lang="en-GB" dirty="0"/>
              <a:t>Unfair selection criteria</a:t>
            </a:r>
            <a:br>
              <a:rPr lang="en-GB" dirty="0"/>
            </a:br>
            <a:endParaRPr lang="en-US" dirty="0"/>
          </a:p>
        </p:txBody>
      </p:sp>
      <p:sp>
        <p:nvSpPr>
          <p:cNvPr id="3" name="Content Placeholder 2">
            <a:extLst>
              <a:ext uri="{FF2B5EF4-FFF2-40B4-BE49-F238E27FC236}">
                <a16:creationId xmlns:a16="http://schemas.microsoft.com/office/drawing/2014/main" id="{06398693-8F90-1444-8344-31EF32BAB2BC}"/>
              </a:ext>
            </a:extLst>
          </p:cNvPr>
          <p:cNvSpPr>
            <a:spLocks noGrp="1"/>
          </p:cNvSpPr>
          <p:nvPr>
            <p:ph idx="1"/>
          </p:nvPr>
        </p:nvSpPr>
        <p:spPr/>
        <p:txBody>
          <a:bodyPr/>
          <a:lstStyle/>
          <a:p>
            <a:pPr lvl="1"/>
            <a:r>
              <a:rPr lang="en-GB" dirty="0"/>
              <a:t>Pregnancy, childbirth, maternity leave</a:t>
            </a:r>
          </a:p>
          <a:p>
            <a:pPr lvl="1"/>
            <a:r>
              <a:rPr lang="en-GB" dirty="0"/>
              <a:t>Family commitments</a:t>
            </a:r>
          </a:p>
          <a:p>
            <a:pPr lvl="1"/>
            <a:r>
              <a:rPr lang="en-GB" dirty="0"/>
              <a:t>Acting as an employee or trade union representative</a:t>
            </a:r>
          </a:p>
          <a:p>
            <a:pPr lvl="1"/>
            <a:r>
              <a:rPr lang="en-GB" dirty="0"/>
              <a:t>Being a fixed-term or part-time employee</a:t>
            </a:r>
          </a:p>
          <a:p>
            <a:pPr lvl="1"/>
            <a:r>
              <a:rPr lang="en-GB" dirty="0"/>
              <a:t>Acting as trustees of an occupational pension scheme</a:t>
            </a:r>
          </a:p>
          <a:p>
            <a:pPr lvl="1"/>
            <a:r>
              <a:rPr lang="en-GB" dirty="0"/>
              <a:t>Age, disability, gender, gender reassignment, marital status, religion and belief, race or sexual orientation</a:t>
            </a:r>
          </a:p>
        </p:txBody>
      </p:sp>
    </p:spTree>
    <p:extLst>
      <p:ext uri="{BB962C8B-B14F-4D97-AF65-F5344CB8AC3E}">
        <p14:creationId xmlns:p14="http://schemas.microsoft.com/office/powerpoint/2010/main" val="28358290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586EFF-79ED-9447-86A2-0791D16DA97E}"/>
              </a:ext>
            </a:extLst>
          </p:cNvPr>
          <p:cNvSpPr>
            <a:spLocks noGrp="1"/>
          </p:cNvSpPr>
          <p:nvPr>
            <p:ph type="title"/>
          </p:nvPr>
        </p:nvSpPr>
        <p:spPr/>
        <p:txBody>
          <a:bodyPr/>
          <a:lstStyle/>
          <a:p>
            <a:r>
              <a:rPr lang="en-GB" dirty="0"/>
              <a:t>Categories of redundancy pay</a:t>
            </a:r>
            <a:br>
              <a:rPr lang="en-GB" dirty="0"/>
            </a:br>
            <a:endParaRPr lang="en-US" dirty="0"/>
          </a:p>
        </p:txBody>
      </p:sp>
      <p:sp>
        <p:nvSpPr>
          <p:cNvPr id="3" name="Content Placeholder 2">
            <a:extLst>
              <a:ext uri="{FF2B5EF4-FFF2-40B4-BE49-F238E27FC236}">
                <a16:creationId xmlns:a16="http://schemas.microsoft.com/office/drawing/2014/main" id="{98CCC90B-755C-E444-94DF-C42333C53776}"/>
              </a:ext>
            </a:extLst>
          </p:cNvPr>
          <p:cNvSpPr>
            <a:spLocks noGrp="1"/>
          </p:cNvSpPr>
          <p:nvPr>
            <p:ph idx="1"/>
          </p:nvPr>
        </p:nvSpPr>
        <p:spPr/>
        <p:txBody>
          <a:bodyPr/>
          <a:lstStyle/>
          <a:p>
            <a:pPr lvl="1"/>
            <a:r>
              <a:rPr lang="en-GB" dirty="0"/>
              <a:t>Statutory redundancy pay, which is set down in law</a:t>
            </a:r>
          </a:p>
          <a:p>
            <a:pPr lvl="1"/>
            <a:r>
              <a:rPr lang="en-GB" dirty="0"/>
              <a:t>Contractual redundancy pay, which may be payable if the employer has a redundancy scheme in operation. This information will be set out in the contract of employment</a:t>
            </a:r>
          </a:p>
        </p:txBody>
      </p:sp>
    </p:spTree>
    <p:extLst>
      <p:ext uri="{BB962C8B-B14F-4D97-AF65-F5344CB8AC3E}">
        <p14:creationId xmlns:p14="http://schemas.microsoft.com/office/powerpoint/2010/main" val="152863092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1E2E9-912D-4946-8E01-BC86772472F6}"/>
              </a:ext>
            </a:extLst>
          </p:cNvPr>
          <p:cNvSpPr>
            <a:spLocks noGrp="1"/>
          </p:cNvSpPr>
          <p:nvPr>
            <p:ph type="title"/>
          </p:nvPr>
        </p:nvSpPr>
        <p:spPr/>
        <p:txBody>
          <a:bodyPr/>
          <a:lstStyle/>
          <a:p>
            <a:r>
              <a:rPr lang="en-GB" dirty="0"/>
              <a:t>Employer’s duty to consult</a:t>
            </a:r>
            <a:br>
              <a:rPr lang="en-GB" dirty="0"/>
            </a:br>
            <a:endParaRPr lang="en-US" dirty="0"/>
          </a:p>
        </p:txBody>
      </p:sp>
      <p:sp>
        <p:nvSpPr>
          <p:cNvPr id="3" name="Content Placeholder 2">
            <a:extLst>
              <a:ext uri="{FF2B5EF4-FFF2-40B4-BE49-F238E27FC236}">
                <a16:creationId xmlns:a16="http://schemas.microsoft.com/office/drawing/2014/main" id="{7A4E322A-49AF-B649-A781-92CA13644571}"/>
              </a:ext>
            </a:extLst>
          </p:cNvPr>
          <p:cNvSpPr>
            <a:spLocks noGrp="1"/>
          </p:cNvSpPr>
          <p:nvPr>
            <p:ph idx="1"/>
          </p:nvPr>
        </p:nvSpPr>
        <p:spPr/>
        <p:txBody>
          <a:bodyPr/>
          <a:lstStyle/>
          <a:p>
            <a:pPr lvl="1"/>
            <a:r>
              <a:rPr lang="en-GB" dirty="0"/>
              <a:t>Reasons for the proposed redundancies</a:t>
            </a:r>
          </a:p>
          <a:p>
            <a:pPr lvl="1"/>
            <a:r>
              <a:rPr lang="en-GB" dirty="0"/>
              <a:t>Number of employees involved</a:t>
            </a:r>
          </a:p>
          <a:p>
            <a:pPr lvl="1"/>
            <a:r>
              <a:rPr lang="en-GB" dirty="0"/>
              <a:t>Proposed methods of selecting those to be made redundant</a:t>
            </a:r>
          </a:p>
          <a:p>
            <a:pPr lvl="1"/>
            <a:r>
              <a:rPr lang="en-GB" dirty="0"/>
              <a:t>Timing of the dismissals</a:t>
            </a:r>
          </a:p>
          <a:p>
            <a:pPr lvl="1"/>
            <a:r>
              <a:rPr lang="en-GB" dirty="0"/>
              <a:t>Ways of avoiding redundancy (</a:t>
            </a:r>
            <a:r>
              <a:rPr lang="en-GB" dirty="0" err="1"/>
              <a:t>eg</a:t>
            </a:r>
            <a:r>
              <a:rPr lang="en-GB" dirty="0"/>
              <a:t> offers of alternative employment)</a:t>
            </a:r>
          </a:p>
        </p:txBody>
      </p:sp>
    </p:spTree>
    <p:extLst>
      <p:ext uri="{BB962C8B-B14F-4D97-AF65-F5344CB8AC3E}">
        <p14:creationId xmlns:p14="http://schemas.microsoft.com/office/powerpoint/2010/main" val="272083973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9529C-206A-2840-AD47-40CBCAE84E51}"/>
              </a:ext>
            </a:extLst>
          </p:cNvPr>
          <p:cNvSpPr>
            <a:spLocks noGrp="1"/>
          </p:cNvSpPr>
          <p:nvPr>
            <p:ph type="title"/>
          </p:nvPr>
        </p:nvSpPr>
        <p:spPr/>
        <p:txBody>
          <a:bodyPr/>
          <a:lstStyle/>
          <a:p>
            <a:r>
              <a:rPr lang="en-GB" dirty="0"/>
              <a:t>Employer’s duty to notify (1)</a:t>
            </a:r>
            <a:endParaRPr lang="en-US" dirty="0"/>
          </a:p>
        </p:txBody>
      </p:sp>
      <p:sp>
        <p:nvSpPr>
          <p:cNvPr id="3" name="Content Placeholder 2">
            <a:extLst>
              <a:ext uri="{FF2B5EF4-FFF2-40B4-BE49-F238E27FC236}">
                <a16:creationId xmlns:a16="http://schemas.microsoft.com/office/drawing/2014/main" id="{C358AAB8-21B9-6A43-B1A4-9C391B0309D7}"/>
              </a:ext>
            </a:extLst>
          </p:cNvPr>
          <p:cNvSpPr>
            <a:spLocks noGrp="1"/>
          </p:cNvSpPr>
          <p:nvPr>
            <p:ph idx="1"/>
          </p:nvPr>
        </p:nvSpPr>
        <p:spPr/>
        <p:txBody>
          <a:bodyPr/>
          <a:lstStyle/>
          <a:p>
            <a:pPr lvl="1"/>
            <a:r>
              <a:rPr lang="en-GB" dirty="0"/>
              <a:t>Numbers to be made redundant</a:t>
            </a:r>
          </a:p>
          <a:p>
            <a:pPr lvl="1"/>
            <a:r>
              <a:rPr lang="en-GB" dirty="0"/>
              <a:t>Proposed date(s) of the dismissals</a:t>
            </a:r>
          </a:p>
          <a:p>
            <a:pPr lvl="1"/>
            <a:r>
              <a:rPr lang="en-GB" dirty="0"/>
              <a:t>Identification of any trade union with which consultation is necessary</a:t>
            </a:r>
          </a:p>
          <a:p>
            <a:pPr lvl="1"/>
            <a:endParaRPr lang="en-US" dirty="0"/>
          </a:p>
        </p:txBody>
      </p:sp>
    </p:spTree>
    <p:extLst>
      <p:ext uri="{BB962C8B-B14F-4D97-AF65-F5344CB8AC3E}">
        <p14:creationId xmlns:p14="http://schemas.microsoft.com/office/powerpoint/2010/main" val="339041605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9529C-206A-2840-AD47-40CBCAE84E51}"/>
              </a:ext>
            </a:extLst>
          </p:cNvPr>
          <p:cNvSpPr>
            <a:spLocks noGrp="1"/>
          </p:cNvSpPr>
          <p:nvPr>
            <p:ph type="title"/>
          </p:nvPr>
        </p:nvSpPr>
        <p:spPr/>
        <p:txBody>
          <a:bodyPr/>
          <a:lstStyle/>
          <a:p>
            <a:r>
              <a:rPr lang="en-GB" dirty="0"/>
              <a:t>Employer’s duty to notify (2)</a:t>
            </a:r>
            <a:endParaRPr lang="en-US" dirty="0"/>
          </a:p>
        </p:txBody>
      </p:sp>
      <p:sp>
        <p:nvSpPr>
          <p:cNvPr id="3" name="Content Placeholder 2">
            <a:extLst>
              <a:ext uri="{FF2B5EF4-FFF2-40B4-BE49-F238E27FC236}">
                <a16:creationId xmlns:a16="http://schemas.microsoft.com/office/drawing/2014/main" id="{C358AAB8-21B9-6A43-B1A4-9C391B0309D7}"/>
              </a:ext>
            </a:extLst>
          </p:cNvPr>
          <p:cNvSpPr>
            <a:spLocks noGrp="1"/>
          </p:cNvSpPr>
          <p:nvPr>
            <p:ph idx="1"/>
          </p:nvPr>
        </p:nvSpPr>
        <p:spPr/>
        <p:txBody>
          <a:bodyPr>
            <a:normAutofit/>
          </a:bodyPr>
          <a:lstStyle/>
          <a:p>
            <a:r>
              <a:rPr lang="en-GB" dirty="0"/>
              <a:t>The employer must notify the RPS:</a:t>
            </a:r>
          </a:p>
          <a:p>
            <a:pPr lvl="1"/>
            <a:r>
              <a:rPr lang="en-GB" dirty="0"/>
              <a:t>at least 45 days before the first of the dismissals take effect if there are to be 100 or more redundancies within a period of 45 days or less</a:t>
            </a:r>
          </a:p>
          <a:p>
            <a:pPr lvl="1"/>
            <a:r>
              <a:rPr lang="en-GB" dirty="0"/>
              <a:t>at least 30 days before the first of the dismissals take effect if there are to be 20–99 redundancies within a period of 30 days or less.</a:t>
            </a:r>
          </a:p>
        </p:txBody>
      </p:sp>
    </p:spTree>
    <p:extLst>
      <p:ext uri="{BB962C8B-B14F-4D97-AF65-F5344CB8AC3E}">
        <p14:creationId xmlns:p14="http://schemas.microsoft.com/office/powerpoint/2010/main" val="140604703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6B75E-3379-AE46-813C-76EB943EEFBA}"/>
              </a:ext>
            </a:extLst>
          </p:cNvPr>
          <p:cNvSpPr>
            <a:spLocks noGrp="1"/>
          </p:cNvSpPr>
          <p:nvPr>
            <p:ph type="title"/>
          </p:nvPr>
        </p:nvSpPr>
        <p:spPr/>
        <p:txBody>
          <a:bodyPr/>
          <a:lstStyle/>
          <a:p>
            <a:r>
              <a:rPr lang="en-GB" sz="3600" dirty="0"/>
              <a:t>Health and safety</a:t>
            </a:r>
            <a:br>
              <a:rPr lang="en-GB" sz="3600" dirty="0"/>
            </a:br>
            <a:endParaRPr lang="en-US" sz="3600" dirty="0"/>
          </a:p>
        </p:txBody>
      </p:sp>
      <p:sp>
        <p:nvSpPr>
          <p:cNvPr id="3" name="Content Placeholder 2">
            <a:extLst>
              <a:ext uri="{FF2B5EF4-FFF2-40B4-BE49-F238E27FC236}">
                <a16:creationId xmlns:a16="http://schemas.microsoft.com/office/drawing/2014/main" id="{7A9E02FC-98D8-644B-964F-111C16FD0F76}"/>
              </a:ext>
            </a:extLst>
          </p:cNvPr>
          <p:cNvSpPr>
            <a:spLocks noGrp="1"/>
          </p:cNvSpPr>
          <p:nvPr>
            <p:ph idx="1"/>
          </p:nvPr>
        </p:nvSpPr>
        <p:spPr/>
        <p:txBody>
          <a:bodyPr>
            <a:normAutofit/>
          </a:bodyPr>
          <a:lstStyle/>
          <a:p>
            <a:pPr marL="179388" lvl="1" indent="0">
              <a:buNone/>
            </a:pPr>
            <a:r>
              <a:rPr lang="en-GB" dirty="0"/>
              <a:t>Purposes of health and safety policy:</a:t>
            </a:r>
          </a:p>
          <a:p>
            <a:pPr lvl="1"/>
            <a:r>
              <a:rPr lang="en-GB" dirty="0"/>
              <a:t>To protect people from pain and suffering</a:t>
            </a:r>
          </a:p>
          <a:p>
            <a:pPr lvl="1"/>
            <a:r>
              <a:rPr lang="en-GB" dirty="0"/>
              <a:t>To comply with relevant legal and policy standards</a:t>
            </a:r>
          </a:p>
          <a:p>
            <a:pPr lvl="1"/>
            <a:r>
              <a:rPr lang="en-GB" dirty="0"/>
              <a:t>To minimise the costs of accidents and ill-health</a:t>
            </a:r>
          </a:p>
          <a:p>
            <a:pPr lvl="1"/>
            <a:r>
              <a:rPr lang="en-GB" dirty="0"/>
              <a:t>To enhance the ability to attract and retain quality staff</a:t>
            </a:r>
          </a:p>
          <a:p>
            <a:pPr lvl="1"/>
            <a:r>
              <a:rPr lang="en-GB" dirty="0"/>
              <a:t>To avoid negative PR and enhance brand and reputation for corporate social responsibility</a:t>
            </a:r>
          </a:p>
          <a:p>
            <a:pPr lvl="1"/>
            <a:endParaRPr lang="en-US" dirty="0"/>
          </a:p>
        </p:txBody>
      </p:sp>
    </p:spTree>
    <p:extLst>
      <p:ext uri="{BB962C8B-B14F-4D97-AF65-F5344CB8AC3E}">
        <p14:creationId xmlns:p14="http://schemas.microsoft.com/office/powerpoint/2010/main" val="17231006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E66BD-C84E-6B49-9EC2-B9696D846AA8}"/>
              </a:ext>
            </a:extLst>
          </p:cNvPr>
          <p:cNvSpPr>
            <a:spLocks noGrp="1"/>
          </p:cNvSpPr>
          <p:nvPr>
            <p:ph type="title"/>
          </p:nvPr>
        </p:nvSpPr>
        <p:spPr/>
        <p:txBody>
          <a:bodyPr/>
          <a:lstStyle/>
          <a:p>
            <a:r>
              <a:rPr lang="en-GB" dirty="0"/>
              <a:t>Hazards in the workplace</a:t>
            </a:r>
            <a:br>
              <a:rPr lang="en-GB" dirty="0"/>
            </a:br>
            <a:endParaRPr lang="en-US" dirty="0"/>
          </a:p>
        </p:txBody>
      </p:sp>
      <p:sp>
        <p:nvSpPr>
          <p:cNvPr id="3" name="Content Placeholder 2">
            <a:extLst>
              <a:ext uri="{FF2B5EF4-FFF2-40B4-BE49-F238E27FC236}">
                <a16:creationId xmlns:a16="http://schemas.microsoft.com/office/drawing/2014/main" id="{4755AC09-747C-0D47-80B1-84C2247AC378}"/>
              </a:ext>
            </a:extLst>
          </p:cNvPr>
          <p:cNvSpPr>
            <a:spLocks noGrp="1"/>
          </p:cNvSpPr>
          <p:nvPr>
            <p:ph idx="1"/>
          </p:nvPr>
        </p:nvSpPr>
        <p:spPr/>
        <p:txBody>
          <a:bodyPr>
            <a:normAutofit fontScale="92500"/>
          </a:bodyPr>
          <a:lstStyle/>
          <a:p>
            <a:pPr lvl="1"/>
            <a:r>
              <a:rPr lang="en-GB" sz="2400" dirty="0"/>
              <a:t>Incorrect or irresponsible use of equipment, machinery and tools  </a:t>
            </a:r>
          </a:p>
          <a:p>
            <a:pPr lvl="1"/>
            <a:r>
              <a:rPr lang="en-GB" sz="2400" dirty="0"/>
              <a:t>Hazards of movement associated with confined or cluttered spaces, stairs, poorly maintained flooring or wet and slippery floors</a:t>
            </a:r>
          </a:p>
          <a:p>
            <a:pPr lvl="1"/>
            <a:r>
              <a:rPr lang="en-GB" sz="2400" dirty="0"/>
              <a:t>Storage, handling and use of hazardous materials and chemicals</a:t>
            </a:r>
          </a:p>
          <a:p>
            <a:pPr lvl="1"/>
            <a:r>
              <a:rPr lang="en-GB" sz="2400" dirty="0"/>
              <a:t>Operation of machinery  </a:t>
            </a:r>
          </a:p>
          <a:p>
            <a:pPr lvl="1"/>
            <a:r>
              <a:rPr lang="en-GB" sz="2400" dirty="0"/>
              <a:t>Inadequate lighting, heating, ventilation or hygiene</a:t>
            </a:r>
          </a:p>
          <a:p>
            <a:pPr lvl="1"/>
            <a:r>
              <a:rPr lang="en-GB" sz="2400" dirty="0"/>
              <a:t>Poor ergonomic design of work spaces, equipment and furniture, putting strain on workers  </a:t>
            </a:r>
          </a:p>
          <a:p>
            <a:pPr lvl="1"/>
            <a:r>
              <a:rPr lang="en-GB" sz="2400" dirty="0"/>
              <a:t>Heavy lifting  </a:t>
            </a:r>
          </a:p>
          <a:p>
            <a:pPr lvl="1"/>
            <a:r>
              <a:rPr lang="en-GB" sz="2400" dirty="0"/>
              <a:t>Risk of fire</a:t>
            </a:r>
          </a:p>
          <a:p>
            <a:pPr lvl="1"/>
            <a:endParaRPr lang="en-US" sz="2400" dirty="0"/>
          </a:p>
        </p:txBody>
      </p:sp>
    </p:spTree>
    <p:extLst>
      <p:ext uri="{BB962C8B-B14F-4D97-AF65-F5344CB8AC3E}">
        <p14:creationId xmlns:p14="http://schemas.microsoft.com/office/powerpoint/2010/main" val="1287986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3B118-7DE0-204E-B63E-7CC14D4E8FFA}"/>
              </a:ext>
            </a:extLst>
          </p:cNvPr>
          <p:cNvSpPr>
            <a:spLocks noGrp="1"/>
          </p:cNvSpPr>
          <p:nvPr>
            <p:ph type="title"/>
          </p:nvPr>
        </p:nvSpPr>
        <p:spPr/>
        <p:txBody>
          <a:bodyPr/>
          <a:lstStyle/>
          <a:p>
            <a:r>
              <a:rPr lang="en-GB" sz="3600" dirty="0"/>
              <a:t>Functions of the informal organisation (2)</a:t>
            </a:r>
            <a:br>
              <a:rPr lang="en-GB" sz="3600" dirty="0"/>
            </a:br>
            <a:endParaRPr lang="en-US" sz="3600" dirty="0"/>
          </a:p>
        </p:txBody>
      </p:sp>
      <p:sp>
        <p:nvSpPr>
          <p:cNvPr id="3" name="Content Placeholder 2">
            <a:extLst>
              <a:ext uri="{FF2B5EF4-FFF2-40B4-BE49-F238E27FC236}">
                <a16:creationId xmlns:a16="http://schemas.microsoft.com/office/drawing/2014/main" id="{7F54CE57-DDDF-8243-8F6B-9E790FBB5F87}"/>
              </a:ext>
            </a:extLst>
          </p:cNvPr>
          <p:cNvSpPr>
            <a:spLocks noGrp="1"/>
          </p:cNvSpPr>
          <p:nvPr>
            <p:ph idx="1"/>
          </p:nvPr>
        </p:nvSpPr>
        <p:spPr/>
        <p:txBody>
          <a:bodyPr>
            <a:normAutofit/>
          </a:bodyPr>
          <a:lstStyle/>
          <a:p>
            <a:pPr lvl="1"/>
            <a:r>
              <a:rPr lang="en-GB" dirty="0"/>
              <a:t>Stability and confidence</a:t>
            </a:r>
          </a:p>
          <a:p>
            <a:pPr lvl="1"/>
            <a:r>
              <a:rPr lang="en-GB" dirty="0"/>
              <a:t>Mechanisms of social and cultural control</a:t>
            </a:r>
          </a:p>
          <a:p>
            <a:pPr lvl="1"/>
            <a:r>
              <a:rPr lang="en-GB" dirty="0"/>
              <a:t>Solutions or ‘work arounds’ for performance barriers, inefficiencies or lack of resources in the formal organisation and processes.</a:t>
            </a:r>
          </a:p>
        </p:txBody>
      </p:sp>
    </p:spTree>
    <p:extLst>
      <p:ext uri="{BB962C8B-B14F-4D97-AF65-F5344CB8AC3E}">
        <p14:creationId xmlns:p14="http://schemas.microsoft.com/office/powerpoint/2010/main" val="57448159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E66BD-C84E-6B49-9EC2-B9696D846AA8}"/>
              </a:ext>
            </a:extLst>
          </p:cNvPr>
          <p:cNvSpPr>
            <a:spLocks noGrp="1"/>
          </p:cNvSpPr>
          <p:nvPr>
            <p:ph type="title"/>
          </p:nvPr>
        </p:nvSpPr>
        <p:spPr/>
        <p:txBody>
          <a:bodyPr/>
          <a:lstStyle/>
          <a:p>
            <a:r>
              <a:rPr lang="en-GB" dirty="0"/>
              <a:t>Risk mitigation</a:t>
            </a:r>
            <a:endParaRPr lang="en-US" dirty="0"/>
          </a:p>
        </p:txBody>
      </p:sp>
      <p:sp>
        <p:nvSpPr>
          <p:cNvPr id="3" name="Content Placeholder 2">
            <a:extLst>
              <a:ext uri="{FF2B5EF4-FFF2-40B4-BE49-F238E27FC236}">
                <a16:creationId xmlns:a16="http://schemas.microsoft.com/office/drawing/2014/main" id="{4755AC09-747C-0D47-80B1-84C2247AC378}"/>
              </a:ext>
            </a:extLst>
          </p:cNvPr>
          <p:cNvSpPr>
            <a:spLocks noGrp="1"/>
          </p:cNvSpPr>
          <p:nvPr>
            <p:ph idx="1"/>
          </p:nvPr>
        </p:nvSpPr>
        <p:spPr/>
        <p:txBody>
          <a:bodyPr>
            <a:normAutofit/>
          </a:bodyPr>
          <a:lstStyle/>
          <a:p>
            <a:pPr lvl="1"/>
            <a:r>
              <a:rPr lang="en-GB" dirty="0"/>
              <a:t>Risk assessment</a:t>
            </a:r>
          </a:p>
          <a:p>
            <a:pPr lvl="1"/>
            <a:r>
              <a:rPr lang="en-GB" dirty="0"/>
              <a:t>Preventive measures and safeguards  </a:t>
            </a:r>
          </a:p>
          <a:p>
            <a:pPr lvl="1"/>
            <a:r>
              <a:rPr lang="en-GB" dirty="0"/>
              <a:t>Ecological and environmental controls</a:t>
            </a:r>
          </a:p>
          <a:p>
            <a:pPr lvl="1"/>
            <a:r>
              <a:rPr lang="en-GB" dirty="0"/>
              <a:t>Employee information, training, instruction and supervision</a:t>
            </a:r>
          </a:p>
        </p:txBody>
      </p:sp>
    </p:spTree>
    <p:extLst>
      <p:ext uri="{BB962C8B-B14F-4D97-AF65-F5344CB8AC3E}">
        <p14:creationId xmlns:p14="http://schemas.microsoft.com/office/powerpoint/2010/main" val="13568676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C24D8-DDBB-8B48-80EA-BF7EFE41C909}"/>
              </a:ext>
            </a:extLst>
          </p:cNvPr>
          <p:cNvSpPr>
            <a:spLocks noGrp="1"/>
          </p:cNvSpPr>
          <p:nvPr>
            <p:ph type="title"/>
          </p:nvPr>
        </p:nvSpPr>
        <p:spPr/>
        <p:txBody>
          <a:bodyPr/>
          <a:lstStyle/>
          <a:p>
            <a:r>
              <a:rPr lang="en-GB" sz="4000" dirty="0"/>
              <a:t>Powers of HSE inspectors</a:t>
            </a:r>
            <a:br>
              <a:rPr lang="en-GB" sz="4000" dirty="0"/>
            </a:br>
            <a:endParaRPr lang="en-US" sz="4000" dirty="0"/>
          </a:p>
        </p:txBody>
      </p:sp>
      <p:sp>
        <p:nvSpPr>
          <p:cNvPr id="3" name="Content Placeholder 2">
            <a:extLst>
              <a:ext uri="{FF2B5EF4-FFF2-40B4-BE49-F238E27FC236}">
                <a16:creationId xmlns:a16="http://schemas.microsoft.com/office/drawing/2014/main" id="{46DE4696-F3D4-B740-AFA7-68436AE32EF3}"/>
              </a:ext>
            </a:extLst>
          </p:cNvPr>
          <p:cNvSpPr>
            <a:spLocks noGrp="1"/>
          </p:cNvSpPr>
          <p:nvPr>
            <p:ph idx="1"/>
          </p:nvPr>
        </p:nvSpPr>
        <p:spPr/>
        <p:txBody>
          <a:bodyPr/>
          <a:lstStyle/>
          <a:p>
            <a:pPr lvl="1"/>
            <a:r>
              <a:rPr lang="en-GB" dirty="0"/>
              <a:t>Issuing prohibition notices requiring the shut down of hazardous processes until remedial action has been taken</a:t>
            </a:r>
          </a:p>
          <a:p>
            <a:pPr lvl="1"/>
            <a:r>
              <a:rPr lang="en-GB" dirty="0"/>
              <a:t>Issuing improvement notices requiring compliance within a certain time</a:t>
            </a:r>
          </a:p>
          <a:p>
            <a:pPr lvl="1"/>
            <a:r>
              <a:rPr lang="en-GB" dirty="0"/>
              <a:t>Seizing hazardous articles for destruction or rendering harmless</a:t>
            </a:r>
          </a:p>
          <a:p>
            <a:pPr lvl="1"/>
            <a:r>
              <a:rPr lang="en-GB" dirty="0"/>
              <a:t>Prosecution of offenders, who are liable to fines and even imprisonment in serious cases.</a:t>
            </a:r>
          </a:p>
          <a:p>
            <a:pPr lvl="1"/>
            <a:endParaRPr lang="en-US" dirty="0"/>
          </a:p>
        </p:txBody>
      </p:sp>
    </p:spTree>
    <p:extLst>
      <p:ext uri="{BB962C8B-B14F-4D97-AF65-F5344CB8AC3E}">
        <p14:creationId xmlns:p14="http://schemas.microsoft.com/office/powerpoint/2010/main" val="57994382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556DD-8A3B-854B-A454-12613C10068F}"/>
              </a:ext>
            </a:extLst>
          </p:cNvPr>
          <p:cNvSpPr>
            <a:spLocks noGrp="1"/>
          </p:cNvSpPr>
          <p:nvPr>
            <p:ph type="title"/>
          </p:nvPr>
        </p:nvSpPr>
        <p:spPr/>
        <p:txBody>
          <a:bodyPr/>
          <a:lstStyle/>
          <a:p>
            <a:r>
              <a:rPr lang="en-GB" sz="4000" dirty="0"/>
              <a:t>The impact of minimum wage rates (1)</a:t>
            </a:r>
            <a:br>
              <a:rPr lang="en-GB" sz="4000" dirty="0"/>
            </a:br>
            <a:endParaRPr lang="en-US" sz="4000" dirty="0"/>
          </a:p>
        </p:txBody>
      </p:sp>
      <p:sp>
        <p:nvSpPr>
          <p:cNvPr id="3" name="Content Placeholder 2">
            <a:extLst>
              <a:ext uri="{FF2B5EF4-FFF2-40B4-BE49-F238E27FC236}">
                <a16:creationId xmlns:a16="http://schemas.microsoft.com/office/drawing/2014/main" id="{EF7E6BE2-4440-424D-A446-8620E66349A4}"/>
              </a:ext>
            </a:extLst>
          </p:cNvPr>
          <p:cNvSpPr>
            <a:spLocks noGrp="1"/>
          </p:cNvSpPr>
          <p:nvPr>
            <p:ph idx="1"/>
          </p:nvPr>
        </p:nvSpPr>
        <p:spPr/>
        <p:txBody>
          <a:bodyPr>
            <a:normAutofit fontScale="92500"/>
          </a:bodyPr>
          <a:lstStyle/>
          <a:p>
            <a:pPr lvl="1"/>
            <a:r>
              <a:rPr lang="en-GB" dirty="0"/>
              <a:t>The cost of living varies significantly across different areas of the UK. In some areas, the minimum wage is barely sufficient (or actually insufficient) to sustain a respectable standard of living. Whereas in other areas, the minimum wage is high enough to deter employers from recruiting.</a:t>
            </a:r>
          </a:p>
          <a:p>
            <a:pPr lvl="1"/>
            <a:r>
              <a:rPr lang="en-GB" dirty="0"/>
              <a:t>There is a constant conflict between employees and their representatives (trade unions) on the one hand, and employers on the other hand. Employees naturally want higher pay; employers naturally want to protect or increase levels of profitability.</a:t>
            </a:r>
          </a:p>
        </p:txBody>
      </p:sp>
    </p:spTree>
    <p:extLst>
      <p:ext uri="{BB962C8B-B14F-4D97-AF65-F5344CB8AC3E}">
        <p14:creationId xmlns:p14="http://schemas.microsoft.com/office/powerpoint/2010/main" val="361285105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556DD-8A3B-854B-A454-12613C10068F}"/>
              </a:ext>
            </a:extLst>
          </p:cNvPr>
          <p:cNvSpPr>
            <a:spLocks noGrp="1"/>
          </p:cNvSpPr>
          <p:nvPr>
            <p:ph type="title"/>
          </p:nvPr>
        </p:nvSpPr>
        <p:spPr/>
        <p:txBody>
          <a:bodyPr/>
          <a:lstStyle/>
          <a:p>
            <a:r>
              <a:rPr lang="en-GB" sz="4000" dirty="0"/>
              <a:t>The impact of minimum wage rates (2)</a:t>
            </a:r>
            <a:br>
              <a:rPr lang="en-GB" sz="4000" dirty="0"/>
            </a:br>
            <a:endParaRPr lang="en-US" sz="4000" dirty="0"/>
          </a:p>
        </p:txBody>
      </p:sp>
      <p:sp>
        <p:nvSpPr>
          <p:cNvPr id="3" name="Content Placeholder 2">
            <a:extLst>
              <a:ext uri="{FF2B5EF4-FFF2-40B4-BE49-F238E27FC236}">
                <a16:creationId xmlns:a16="http://schemas.microsoft.com/office/drawing/2014/main" id="{EF7E6BE2-4440-424D-A446-8620E66349A4}"/>
              </a:ext>
            </a:extLst>
          </p:cNvPr>
          <p:cNvSpPr>
            <a:spLocks noGrp="1"/>
          </p:cNvSpPr>
          <p:nvPr>
            <p:ph idx="1"/>
          </p:nvPr>
        </p:nvSpPr>
        <p:spPr/>
        <p:txBody>
          <a:bodyPr>
            <a:normAutofit/>
          </a:bodyPr>
          <a:lstStyle/>
          <a:p>
            <a:pPr lvl="1"/>
            <a:r>
              <a:rPr lang="en-GB" dirty="0"/>
              <a:t>The bureaucracy in administering and monitoring the regulations carries a high cost.</a:t>
            </a:r>
          </a:p>
          <a:p>
            <a:pPr lvl="1"/>
            <a:r>
              <a:rPr lang="en-GB" dirty="0"/>
              <a:t>The system can be undermined when desperate employees conspire with unscrupulous employers to accept payments below the </a:t>
            </a:r>
            <a:r>
              <a:rPr lang="en-GB"/>
              <a:t>minimum level.</a:t>
            </a:r>
            <a:endParaRPr lang="en-GB" dirty="0"/>
          </a:p>
        </p:txBody>
      </p:sp>
    </p:spTree>
    <p:extLst>
      <p:ext uri="{BB962C8B-B14F-4D97-AF65-F5344CB8AC3E}">
        <p14:creationId xmlns:p14="http://schemas.microsoft.com/office/powerpoint/2010/main" val="2167742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91061-823B-4440-B3E8-F19608028858}"/>
              </a:ext>
            </a:extLst>
          </p:cNvPr>
          <p:cNvSpPr>
            <a:spLocks noGrp="1"/>
          </p:cNvSpPr>
          <p:nvPr>
            <p:ph type="title"/>
          </p:nvPr>
        </p:nvSpPr>
        <p:spPr/>
        <p:txBody>
          <a:bodyPr/>
          <a:lstStyle/>
          <a:p>
            <a:r>
              <a:rPr lang="en-GB" dirty="0"/>
              <a:t>Organisational politics (1)</a:t>
            </a:r>
            <a:br>
              <a:rPr lang="en-GB" dirty="0"/>
            </a:br>
            <a:endParaRPr lang="en-US" dirty="0"/>
          </a:p>
        </p:txBody>
      </p:sp>
      <p:sp>
        <p:nvSpPr>
          <p:cNvPr id="3" name="Content Placeholder 2">
            <a:extLst>
              <a:ext uri="{FF2B5EF4-FFF2-40B4-BE49-F238E27FC236}">
                <a16:creationId xmlns:a16="http://schemas.microsoft.com/office/drawing/2014/main" id="{98CF0FC5-A2DB-5D4A-933F-8BAD59A8A4FC}"/>
              </a:ext>
            </a:extLst>
          </p:cNvPr>
          <p:cNvSpPr>
            <a:spLocks noGrp="1"/>
          </p:cNvSpPr>
          <p:nvPr>
            <p:ph idx="1"/>
          </p:nvPr>
        </p:nvSpPr>
        <p:spPr/>
        <p:txBody>
          <a:bodyPr>
            <a:normAutofit/>
          </a:bodyPr>
          <a:lstStyle/>
          <a:p>
            <a:pPr lvl="1"/>
            <a:r>
              <a:rPr lang="en-GB" i="1" dirty="0"/>
              <a:t>Contracting:</a:t>
            </a:r>
            <a:r>
              <a:rPr lang="en-GB" dirty="0"/>
              <a:t> negotiating a </a:t>
            </a:r>
            <a:r>
              <a:rPr lang="en-GB" i="1" dirty="0"/>
              <a:t>quid pro quo</a:t>
            </a:r>
            <a:r>
              <a:rPr lang="en-GB" dirty="0"/>
              <a:t> agreement between groups</a:t>
            </a:r>
          </a:p>
          <a:p>
            <a:pPr lvl="1"/>
            <a:r>
              <a:rPr lang="en-GB" i="1" dirty="0"/>
              <a:t>Co-opting:</a:t>
            </a:r>
            <a:r>
              <a:rPr lang="en-GB" dirty="0"/>
              <a:t> short-circuiting opposition and criticism by getting potential critics to share responsibility for the decision</a:t>
            </a:r>
          </a:p>
          <a:p>
            <a:pPr lvl="1"/>
            <a:r>
              <a:rPr lang="en-GB" i="1" dirty="0"/>
              <a:t>Forming networks and coalitions</a:t>
            </a:r>
            <a:endParaRPr lang="en-GB" dirty="0"/>
          </a:p>
          <a:p>
            <a:pPr lvl="1"/>
            <a:r>
              <a:rPr lang="en-GB" i="1" dirty="0"/>
              <a:t>Influencing decision criteria</a:t>
            </a:r>
            <a:endParaRPr lang="en-US" dirty="0"/>
          </a:p>
        </p:txBody>
      </p:sp>
    </p:spTree>
    <p:extLst>
      <p:ext uri="{BB962C8B-B14F-4D97-AF65-F5344CB8AC3E}">
        <p14:creationId xmlns:p14="http://schemas.microsoft.com/office/powerpoint/2010/main" val="3964594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91061-823B-4440-B3E8-F19608028858}"/>
              </a:ext>
            </a:extLst>
          </p:cNvPr>
          <p:cNvSpPr>
            <a:spLocks noGrp="1"/>
          </p:cNvSpPr>
          <p:nvPr>
            <p:ph type="title"/>
          </p:nvPr>
        </p:nvSpPr>
        <p:spPr/>
        <p:txBody>
          <a:bodyPr/>
          <a:lstStyle/>
          <a:p>
            <a:r>
              <a:rPr lang="en-GB" dirty="0"/>
              <a:t>Organisational politics (2)</a:t>
            </a:r>
            <a:br>
              <a:rPr lang="en-GB" dirty="0"/>
            </a:br>
            <a:endParaRPr lang="en-US" dirty="0"/>
          </a:p>
        </p:txBody>
      </p:sp>
      <p:sp>
        <p:nvSpPr>
          <p:cNvPr id="3" name="Content Placeholder 2">
            <a:extLst>
              <a:ext uri="{FF2B5EF4-FFF2-40B4-BE49-F238E27FC236}">
                <a16:creationId xmlns:a16="http://schemas.microsoft.com/office/drawing/2014/main" id="{98CF0FC5-A2DB-5D4A-933F-8BAD59A8A4FC}"/>
              </a:ext>
            </a:extLst>
          </p:cNvPr>
          <p:cNvSpPr>
            <a:spLocks noGrp="1"/>
          </p:cNvSpPr>
          <p:nvPr>
            <p:ph idx="1"/>
          </p:nvPr>
        </p:nvSpPr>
        <p:spPr/>
        <p:txBody>
          <a:bodyPr>
            <a:normAutofit/>
          </a:bodyPr>
          <a:lstStyle/>
          <a:p>
            <a:pPr lvl="1"/>
            <a:r>
              <a:rPr lang="en-GB" i="1" dirty="0"/>
              <a:t>Controlling information:</a:t>
            </a:r>
            <a:r>
              <a:rPr lang="en-GB" dirty="0"/>
              <a:t> selectively giving, withholding or distorting information</a:t>
            </a:r>
          </a:p>
          <a:p>
            <a:pPr lvl="1"/>
            <a:r>
              <a:rPr lang="en-GB" i="1" dirty="0"/>
              <a:t>Coercion and pressure tactics:</a:t>
            </a:r>
            <a:r>
              <a:rPr lang="en-GB" dirty="0"/>
              <a:t> threatening or applying negative power</a:t>
            </a:r>
          </a:p>
          <a:p>
            <a:pPr lvl="1"/>
            <a:r>
              <a:rPr lang="en-GB" i="1" dirty="0"/>
              <a:t>Rule making</a:t>
            </a:r>
            <a:endParaRPr lang="en-GB" dirty="0"/>
          </a:p>
        </p:txBody>
      </p:sp>
    </p:spTree>
    <p:extLst>
      <p:ext uri="{BB962C8B-B14F-4D97-AF65-F5344CB8AC3E}">
        <p14:creationId xmlns:p14="http://schemas.microsoft.com/office/powerpoint/2010/main" val="3330191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7CA2AC-668A-4F42-BF2A-336073B9AD25}"/>
              </a:ext>
            </a:extLst>
          </p:cNvPr>
          <p:cNvSpPr>
            <a:spLocks noGrp="1"/>
          </p:cNvSpPr>
          <p:nvPr>
            <p:ph type="title"/>
          </p:nvPr>
        </p:nvSpPr>
        <p:spPr/>
        <p:txBody>
          <a:bodyPr/>
          <a:lstStyle/>
          <a:p>
            <a:r>
              <a:rPr lang="en-GB" dirty="0"/>
              <a:t>Different views of conflict</a:t>
            </a:r>
            <a:br>
              <a:rPr lang="en-GB" dirty="0"/>
            </a:br>
            <a:endParaRPr lang="en-US" dirty="0"/>
          </a:p>
        </p:txBody>
      </p:sp>
      <p:sp>
        <p:nvSpPr>
          <p:cNvPr id="3" name="Content Placeholder 2">
            <a:extLst>
              <a:ext uri="{FF2B5EF4-FFF2-40B4-BE49-F238E27FC236}">
                <a16:creationId xmlns:a16="http://schemas.microsoft.com/office/drawing/2014/main" id="{11FC01B9-4853-A84B-9CC1-F990E327260E}"/>
              </a:ext>
            </a:extLst>
          </p:cNvPr>
          <p:cNvSpPr>
            <a:spLocks noGrp="1"/>
          </p:cNvSpPr>
          <p:nvPr>
            <p:ph idx="1"/>
          </p:nvPr>
        </p:nvSpPr>
        <p:spPr/>
        <p:txBody>
          <a:bodyPr>
            <a:normAutofit fontScale="92500"/>
          </a:bodyPr>
          <a:lstStyle/>
          <a:p>
            <a:pPr lvl="1"/>
            <a:r>
              <a:rPr lang="en-GB" dirty="0"/>
              <a:t>The </a:t>
            </a:r>
            <a:r>
              <a:rPr lang="en-GB" b="1" dirty="0"/>
              <a:t>happy family view</a:t>
            </a:r>
            <a:r>
              <a:rPr lang="en-GB" dirty="0"/>
              <a:t> (or </a:t>
            </a:r>
            <a:r>
              <a:rPr lang="en-GB" b="1" dirty="0"/>
              <a:t>unitary perspective</a:t>
            </a:r>
            <a:r>
              <a:rPr lang="en-GB" dirty="0"/>
              <a:t>) assumes that organisations are basically co-operative structures, in which there are no systemic conflicts of interest</a:t>
            </a:r>
          </a:p>
          <a:p>
            <a:pPr lvl="1"/>
            <a:r>
              <a:rPr lang="en-GB" dirty="0"/>
              <a:t>The </a:t>
            </a:r>
            <a:r>
              <a:rPr lang="en-GB" b="1" dirty="0"/>
              <a:t>conflict view </a:t>
            </a:r>
            <a:r>
              <a:rPr lang="en-GB" dirty="0"/>
              <a:t>(or </a:t>
            </a:r>
            <a:r>
              <a:rPr lang="en-GB" b="1" dirty="0"/>
              <a:t>pluralist perspective</a:t>
            </a:r>
            <a:r>
              <a:rPr lang="en-GB" dirty="0"/>
              <a:t>) assumes that organisations are natural arenas for conflict, as members compete for limited resources, status and rewards, and pursue different goals and professional values </a:t>
            </a:r>
          </a:p>
          <a:p>
            <a:pPr lvl="1"/>
            <a:r>
              <a:rPr lang="en-GB" dirty="0"/>
              <a:t>The </a:t>
            </a:r>
            <a:r>
              <a:rPr lang="en-GB" b="1" dirty="0"/>
              <a:t>evolutionary view</a:t>
            </a:r>
            <a:r>
              <a:rPr lang="en-GB" dirty="0"/>
              <a:t> (or </a:t>
            </a:r>
            <a:r>
              <a:rPr lang="en-GB" b="1" dirty="0"/>
              <a:t>interactionist perspective) </a:t>
            </a:r>
            <a:r>
              <a:rPr lang="en-GB" dirty="0"/>
              <a:t>regards conflict as a force for gradual, evolutionary change </a:t>
            </a:r>
            <a:endParaRPr lang="en-US" dirty="0"/>
          </a:p>
        </p:txBody>
      </p:sp>
    </p:spTree>
    <p:extLst>
      <p:ext uri="{BB962C8B-B14F-4D97-AF65-F5344CB8AC3E}">
        <p14:creationId xmlns:p14="http://schemas.microsoft.com/office/powerpoint/2010/main" val="456951204"/>
      </p:ext>
    </p:extLst>
  </p:cSld>
  <p:clrMapOvr>
    <a:masterClrMapping/>
  </p:clrMapOvr>
</p:sld>
</file>

<file path=ppt/theme/theme1.xml><?xml version="1.0" encoding="utf-8"?>
<a:theme xmlns:a="http://schemas.openxmlformats.org/drawingml/2006/main" name="CIPS Profex">
  <a:themeElements>
    <a:clrScheme name="Custom 2">
      <a:dk1>
        <a:srgbClr val="A42179"/>
      </a:dk1>
      <a:lt1>
        <a:srgbClr val="FFFFFF"/>
      </a:lt1>
      <a:dk2>
        <a:srgbClr val="952179"/>
      </a:dk2>
      <a:lt2>
        <a:srgbClr val="E3DED1"/>
      </a:lt2>
      <a:accent1>
        <a:srgbClr val="C8EAFB"/>
      </a:accent1>
      <a:accent2>
        <a:srgbClr val="8ED8F8"/>
      </a:accent2>
      <a:accent3>
        <a:srgbClr val="1B587C"/>
      </a:accent3>
      <a:accent4>
        <a:srgbClr val="4E8542"/>
      </a:accent4>
      <a:accent5>
        <a:srgbClr val="604878"/>
      </a:accent5>
      <a:accent6>
        <a:srgbClr val="C19859"/>
      </a:accent6>
      <a:hlink>
        <a:srgbClr val="6B9F25"/>
      </a:hlink>
      <a:folHlink>
        <a:srgbClr val="B26B02"/>
      </a:folHlink>
    </a:clrScheme>
    <a:fontScheme name="Default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0" i="0" u="none" strike="noStrike" cap="none" normalizeH="0" baseline="0" smtClean="0">
            <a:ln>
              <a:noFill/>
            </a:ln>
            <a:solidFill>
              <a:schemeClr val="accent2"/>
            </a:solidFill>
            <a:effectLst/>
            <a:latin typeface="Calibri"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800" b="0" i="0" u="none" strike="noStrike" cap="none" normalizeH="0" baseline="0" smtClean="0">
            <a:ln>
              <a:noFill/>
            </a:ln>
            <a:solidFill>
              <a:schemeClr val="accent2"/>
            </a:solidFill>
            <a:effectLst/>
            <a:latin typeface="Calibri" pitchFamily="34" charset="0"/>
          </a:defRPr>
        </a:defPPr>
      </a:lstStyle>
    </a:lnDef>
  </a:objectDefaults>
  <a:extraClrSchemeLst>
    <a:extraClrScheme>
      <a:clrScheme name="Default Design 1">
        <a:dk1>
          <a:srgbClr val="000000"/>
        </a:dk1>
        <a:lt1>
          <a:srgbClr val="FFFFFF"/>
        </a:lt1>
        <a:dk2>
          <a:srgbClr val="000000"/>
        </a:dk2>
        <a:lt2>
          <a:srgbClr val="DDDDDD"/>
        </a:lt2>
        <a:accent1>
          <a:srgbClr val="00CCFF"/>
        </a:accent1>
        <a:accent2>
          <a:srgbClr val="003366"/>
        </a:accent2>
        <a:accent3>
          <a:srgbClr val="FFFFFF"/>
        </a:accent3>
        <a:accent4>
          <a:srgbClr val="000000"/>
        </a:accent4>
        <a:accent5>
          <a:srgbClr val="AAE2FF"/>
        </a:accent5>
        <a:accent6>
          <a:srgbClr val="002D5C"/>
        </a:accent6>
        <a:hlink>
          <a:srgbClr val="B2015C"/>
        </a:hlink>
        <a:folHlink>
          <a:srgbClr val="00946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72532</TotalTime>
  <Words>3341</Words>
  <Application>Microsoft Office PowerPoint</Application>
  <PresentationFormat>On-screen Show (4:3)</PresentationFormat>
  <Paragraphs>370</Paragraphs>
  <Slides>63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63</vt:i4>
      </vt:variant>
    </vt:vector>
  </HeadingPairs>
  <TitlesOfParts>
    <vt:vector size="66" baseType="lpstr">
      <vt:lpstr>Arial</vt:lpstr>
      <vt:lpstr>Calibri</vt:lpstr>
      <vt:lpstr>CIPS Profex</vt:lpstr>
      <vt:lpstr>Strategic Ethical Leadership</vt:lpstr>
      <vt:lpstr>PowerPoint Presentation</vt:lpstr>
      <vt:lpstr>Organic organisations </vt:lpstr>
      <vt:lpstr>The informal organisation </vt:lpstr>
      <vt:lpstr>Functions of the informal organisation (1) </vt:lpstr>
      <vt:lpstr>Functions of the informal organisation (2) </vt:lpstr>
      <vt:lpstr>Organisational politics (1) </vt:lpstr>
      <vt:lpstr>Organisational politics (2) </vt:lpstr>
      <vt:lpstr>Different views of conflict </vt:lpstr>
      <vt:lpstr>Constructive conflict</vt:lpstr>
      <vt:lpstr>Destructive conflict</vt:lpstr>
      <vt:lpstr>Contemporary approach to conflict</vt:lpstr>
      <vt:lpstr>Conflict behaviours (1) </vt:lpstr>
      <vt:lpstr>Conflict behaviours (2) </vt:lpstr>
      <vt:lpstr>Sources of conflict </vt:lpstr>
      <vt:lpstr>Inter-group conflict (1) </vt:lpstr>
      <vt:lpstr>Inter-group conflict (2) </vt:lpstr>
      <vt:lpstr>Intra-group conflict </vt:lpstr>
      <vt:lpstr>Strategies for resolving conflict (1)</vt:lpstr>
      <vt:lpstr>Strategies for resolving conflict (2)</vt:lpstr>
      <vt:lpstr>Model of conflict-handling styles </vt:lpstr>
      <vt:lpstr>Strategic Ethical Leadership</vt:lpstr>
      <vt:lpstr>The importance of ethical codes  </vt:lpstr>
      <vt:lpstr>The purpose of codes of ethics (1) </vt:lpstr>
      <vt:lpstr>The purpose of codes of ethics (2) </vt:lpstr>
      <vt:lpstr>Issues in a code of ethics</vt:lpstr>
      <vt:lpstr>Whistleblowing  </vt:lpstr>
      <vt:lpstr>Who blows the whistle? </vt:lpstr>
      <vt:lpstr>Due diligence on suppliers (1) </vt:lpstr>
      <vt:lpstr>Due diligence on suppliers (2) </vt:lpstr>
      <vt:lpstr>Methods of due diligence</vt:lpstr>
      <vt:lpstr>Desk research</vt:lpstr>
      <vt:lpstr>Visiting supplier premises</vt:lpstr>
      <vt:lpstr>Due diligence risk assessment  </vt:lpstr>
      <vt:lpstr>Supplier quotations and tenders  </vt:lpstr>
      <vt:lpstr>Contractual clauses  </vt:lpstr>
      <vt:lpstr>Developing ethical skills through training </vt:lpstr>
      <vt:lpstr>The CIPS Code of Conduct  </vt:lpstr>
      <vt:lpstr>Eradication of unethical business relationships  </vt:lpstr>
      <vt:lpstr>Maintaining high standards of integrity </vt:lpstr>
      <vt:lpstr>Enhancing the profession  </vt:lpstr>
      <vt:lpstr>Ensuring compliance with laws and regulations  </vt:lpstr>
      <vt:lpstr>Forms of modern slavery </vt:lpstr>
      <vt:lpstr>ILO: four principles </vt:lpstr>
      <vt:lpstr>ILO standards </vt:lpstr>
      <vt:lpstr>Strategic Ethical Leadership</vt:lpstr>
      <vt:lpstr>Reasons to justify dismissal </vt:lpstr>
      <vt:lpstr>Unfair dismissal (1) </vt:lpstr>
      <vt:lpstr>Unfair dismissal (2) </vt:lpstr>
      <vt:lpstr>Constructive dismissal </vt:lpstr>
      <vt:lpstr>Redundancy </vt:lpstr>
      <vt:lpstr>Establishing redundancy </vt:lpstr>
      <vt:lpstr>Unfair selection criteria </vt:lpstr>
      <vt:lpstr>Categories of redundancy pay </vt:lpstr>
      <vt:lpstr>Employer’s duty to consult </vt:lpstr>
      <vt:lpstr>Employer’s duty to notify (1)</vt:lpstr>
      <vt:lpstr>Employer’s duty to notify (2)</vt:lpstr>
      <vt:lpstr>Health and safety </vt:lpstr>
      <vt:lpstr>Hazards in the workplace </vt:lpstr>
      <vt:lpstr>Risk mitigation</vt:lpstr>
      <vt:lpstr>Powers of HSE inspectors </vt:lpstr>
      <vt:lpstr>The impact of minimum wage rates (1) </vt:lpstr>
      <vt:lpstr>The impact of minimum wage rates (2)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business needs?</dc:title>
  <dc:creator>Rob</dc:creator>
  <cp:lastModifiedBy>Colin McIntyre</cp:lastModifiedBy>
  <cp:revision>492</cp:revision>
  <dcterms:created xsi:type="dcterms:W3CDTF">2012-06-06T13:54:31Z</dcterms:created>
  <dcterms:modified xsi:type="dcterms:W3CDTF">2022-11-03T16:51:43Z</dcterms:modified>
</cp:coreProperties>
</file>