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38" r:id="rId2"/>
    <p:sldId id="439" r:id="rId3"/>
    <p:sldId id="441" r:id="rId4"/>
    <p:sldId id="440" r:id="rId5"/>
    <p:sldId id="256" r:id="rId6"/>
    <p:sldId id="460" r:id="rId7"/>
    <p:sldId id="461" r:id="rId8"/>
    <p:sldId id="4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INTYRE, COLIN RICHARD (PGT)" initials="MCR(" lastIdx="1" clrIdx="0">
    <p:extLst>
      <p:ext uri="{19B8F6BF-5375-455C-9EA6-DF929625EA0E}">
        <p15:presenceInfo xmlns:p15="http://schemas.microsoft.com/office/powerpoint/2012/main" userId="S::t03crm16@abdn.ac.uk::6273e1aa-b693-469c-bb00-7354d77acc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9T16:28:35.189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630BF-9545-44DC-8D65-9C84DCAC190E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FBF03-B88D-4EA0-B710-ADE092F907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1F7ABC-D275-48C9-95AB-EBA41F0A84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5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ACBC-7383-4B55-83D8-ED9622672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AA663-8759-4F9F-94B3-997A198FE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52F66-50F4-412D-A932-EF4691B66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47460-7241-4842-ADF0-4029B01B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CF10A-64F5-486D-ABEF-1F3279760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81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D6385-39A4-4AD8-9CA1-A33D624DE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C5501-8532-4BBE-A49F-42513AC6E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31608-8ACC-4C10-9DD3-0BDD40FC5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05973-84A9-4B3A-BDEE-9A0C9390E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658DF-C9DC-4E50-8AED-A049307F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6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5C3AE2-4F6D-4577-A963-A242204F1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F33F7-27C6-4049-946E-9D3FA71A7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79C94-EA74-4524-8107-A5B9BA8F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FE119-2383-4FB7-B509-2AED883C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22E17-2ADD-41F5-8C47-46EAB15E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49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AF980-0862-4ABA-B098-80EF242D0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D9678-4E9A-4B6D-876B-25EF43B513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C1CE4-B71D-4886-A0E5-95BE22250F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46021-A358-4742-B34E-BC84D4DE02CB}" type="datetimeFigureOut">
              <a:rPr lang="en-GB"/>
              <a:pPr>
                <a:defRPr/>
              </a:pPr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5046A-F992-41F8-850E-22B111D1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F0759-6DD6-480D-AF4E-6265C9A4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F59106-AE5C-4F55-A112-2AF1AF8390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134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B4C2-28CF-42B4-88A6-F29C4D279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77753-4E67-4B2A-906D-87118E294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08A2A-3A1F-4F3D-AD1A-2B409895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6ED0A-7FE5-475E-A5D2-7A6B13B44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540ED-FCE9-4B7F-8A4E-6EB91CD8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48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9A21-86C7-4D2D-9C39-B4D444BB0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E2E2E-B860-42BC-AB21-C0B0C153C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DF8E0-195C-4E64-93E4-C49948A0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486DC-4209-44C2-82E3-B3ABE6B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4180C-BFB5-486E-AE8C-8135BFD1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97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82D26-79E8-4987-818B-F2D064021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4493-A71F-4DFE-9475-C9D83ED58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5C192-0F98-4222-A15C-3BFF14D41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0F796-A7E4-4A2A-BB19-D2327506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9D0C9-917A-43AE-B28C-59BC232A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D86CD-1CD9-494C-9097-6D00F537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3BA21-ECF8-4A5A-887A-2CFBB451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CFBB16-BAA6-4F25-B5C1-4A421E03F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591CD-1EA4-4102-B6EE-D4DCEC7A8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AF973-A9F0-4290-AF70-F89FEE3BD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300D47-96F4-41A7-BA6A-D379333D8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3E23BC-1EF2-4047-A58F-1F704E0D9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12351-8F10-4D63-AA7F-0A485A29A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105E4-5111-4684-BEB1-CA7C442E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30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5584-0585-4F44-AEDD-4E7C35605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88461-21FC-4678-87C7-8960582E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B9BF5-BB4A-4A3F-B2A6-3FE54DCCE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72C66-8FD1-41A2-AFD8-F826C826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95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FA82AC-770A-4493-914C-32E8C8E5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AF9AF-57B7-4726-AC9C-9CCCED9BC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F536F-01CB-45C1-982D-AC1ED85EB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05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B17C-BB87-4B11-9297-8628500F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B4749-9F69-433E-9F1F-33AB62327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07607-75DA-4B64-94AB-7AE780B1A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ADB26-59CA-45CD-ACEF-E322C3C69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41472-E2CE-4D46-8DB1-B00F2C09A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E5D79-8444-4B11-ABAE-0AD43895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7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8283-7213-4F80-9C89-9545C2AC3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AFF704-EAD9-4025-9F6C-E1375922A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74808-5540-47A5-AFC3-108843EB7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FA4B6-C31C-4B71-A02A-4FC46517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37F9C-9DAD-4038-B94C-4E94141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0517A-45A4-4664-89D9-72A0186E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66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2C13ED-EDCE-4BA9-A63C-94D87B4FC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D076A-4AE8-47CB-AC41-14009A931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236CC-C995-4DDA-A911-51F3BE3B1D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CDD41-8D03-40F7-9956-4BC38204B4E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50923-55B0-43FE-8280-F57650DA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04ECB-2722-4FD5-979D-FBFA55F8C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3421-8933-4BED-BC20-8F7EAD844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79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nprocurement.net/s/Session-5-Activity-1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F4C2497-BF16-4259-8F5A-70A3CF883E8B}"/>
              </a:ext>
            </a:extLst>
          </p:cNvPr>
          <p:cNvSpPr txBox="1">
            <a:spLocks/>
          </p:cNvSpPr>
          <p:nvPr/>
        </p:nvSpPr>
        <p:spPr bwMode="auto">
          <a:xfrm>
            <a:off x="1725953" y="97620"/>
            <a:ext cx="8606745" cy="43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 sz="4500" b="1">
                <a:solidFill>
                  <a:schemeClr val="accent2"/>
                </a:solidFill>
                <a:latin typeface="Calibri" pitchFamily="34" charset="0"/>
              </a:defRPr>
            </a:lvl9pPr>
          </a:lstStyle>
          <a:p>
            <a:r>
              <a:rPr lang="en-GB" sz="2000" b="0" u="sng" kern="0" dirty="0">
                <a:solidFill>
                  <a:schemeClr val="tx1">
                    <a:lumMod val="50000"/>
                  </a:schemeClr>
                </a:solidFill>
              </a:rPr>
              <a:t>Activity 1 WLAM/ Total Cost of Ownership – 20 minutes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53FC31-EB3E-495A-9DB4-A6C84AAD96DE}"/>
              </a:ext>
            </a:extLst>
          </p:cNvPr>
          <p:cNvSpPr txBox="1"/>
          <p:nvPr/>
        </p:nvSpPr>
        <p:spPr>
          <a:xfrm>
            <a:off x="1639695" y="595172"/>
            <a:ext cx="90421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From your pre-reading for Session 5 answer the following questions for your capital purchase that you have been given below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Identify the costs associated with the CAPEX and categorise according to the WLAM model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Identify the source of the information (e.g. supplier quote) – </a:t>
            </a:r>
            <a:r>
              <a:rPr lang="en-GB" sz="1600" i="1" dirty="0">
                <a:solidFill>
                  <a:srgbClr val="000000"/>
                </a:solidFill>
              </a:rPr>
              <a:t>the ‘where’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Identify the person/ function/ department/ company that is best placed to provide the information – </a:t>
            </a:r>
            <a:r>
              <a:rPr lang="en-GB" sz="1600" i="1" dirty="0">
                <a:solidFill>
                  <a:srgbClr val="000000"/>
                </a:solidFill>
              </a:rPr>
              <a:t>the ‘who’</a:t>
            </a:r>
          </a:p>
          <a:p>
            <a:pPr marL="342900" indent="-342900"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On a scale of 1-5 (with 5 being the hardest), estimate how easy or difficult it will likely be to obtain accurate costs (if any at all!)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1D308E-B821-4286-884E-0BD62B8EAA2D}"/>
              </a:ext>
            </a:extLst>
          </p:cNvPr>
          <p:cNvSpPr txBox="1"/>
          <p:nvPr/>
        </p:nvSpPr>
        <p:spPr>
          <a:xfrm>
            <a:off x="1625840" y="3057600"/>
            <a:ext cx="88897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Please use the template provided and state your group number and capital purchase</a:t>
            </a:r>
          </a:p>
          <a:p>
            <a:r>
              <a:rPr lang="en-GB" dirty="0">
                <a:solidFill>
                  <a:srgbClr val="000000"/>
                </a:solidFill>
                <a:hlinkClick r:id="rId3"/>
              </a:rPr>
              <a:t>https://www.leanprocurement.net/s/Session-5-Activity-1.pptx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134022-D213-4788-B097-414EF3E50317}"/>
              </a:ext>
            </a:extLst>
          </p:cNvPr>
          <p:cNvSpPr txBox="1"/>
          <p:nvPr/>
        </p:nvSpPr>
        <p:spPr>
          <a:xfrm>
            <a:off x="1625840" y="3862172"/>
            <a:ext cx="88897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</a:rPr>
              <a:t>Group 1 – Purchase of new fabrication workshop for a manufacturer based locally</a:t>
            </a:r>
          </a:p>
          <a:p>
            <a:r>
              <a:rPr lang="en-GB" sz="1600" dirty="0">
                <a:solidFill>
                  <a:srgbClr val="000000"/>
                </a:solidFill>
              </a:rPr>
              <a:t>Group 2 – Purchase of critical production machinery for large scale tooling based locally</a:t>
            </a:r>
          </a:p>
          <a:p>
            <a:r>
              <a:rPr lang="en-GB" sz="1600" dirty="0">
                <a:solidFill>
                  <a:srgbClr val="000000"/>
                </a:solidFill>
              </a:rPr>
              <a:t>Group 3 – Complete revamp of office equipment (non-IT) for a global organisation</a:t>
            </a:r>
          </a:p>
          <a:p>
            <a:r>
              <a:rPr lang="en-GB" sz="1600" dirty="0">
                <a:solidFill>
                  <a:srgbClr val="000000"/>
                </a:solidFill>
              </a:rPr>
              <a:t>Group 4 -  Change-out of 20 delivery vehicles from petrol/ gasoline to electric for a logistics company</a:t>
            </a:r>
          </a:p>
          <a:p>
            <a:r>
              <a:rPr lang="en-GB" sz="1600" dirty="0">
                <a:solidFill>
                  <a:srgbClr val="000000"/>
                </a:solidFill>
              </a:rPr>
              <a:t>Group 5 -  Investment in R&amp;D for digital transformation projects for a global services company</a:t>
            </a:r>
          </a:p>
          <a:p>
            <a:r>
              <a:rPr lang="en-GB" sz="1600" dirty="0">
                <a:solidFill>
                  <a:srgbClr val="000000"/>
                </a:solidFill>
              </a:rPr>
              <a:t>Group 6 -  Purchase of plant machinery for a local construction company </a:t>
            </a:r>
          </a:p>
          <a:p>
            <a:r>
              <a:rPr lang="en-GB" sz="1600" dirty="0">
                <a:solidFill>
                  <a:srgbClr val="000000"/>
                </a:solidFill>
              </a:rPr>
              <a:t>Group 7 – Purchase of two new laptops for a new start-up company </a:t>
            </a:r>
          </a:p>
        </p:txBody>
      </p:sp>
    </p:spTree>
    <p:extLst>
      <p:ext uri="{BB962C8B-B14F-4D97-AF65-F5344CB8AC3E}">
        <p14:creationId xmlns:p14="http://schemas.microsoft.com/office/powerpoint/2010/main" val="317469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FC5AF4-9EC9-40DB-8315-8CE6187CD689}"/>
              </a:ext>
            </a:extLst>
          </p:cNvPr>
          <p:cNvGraphicFramePr>
            <a:graphicFrameLocks noGrp="1"/>
          </p:cNvGraphicFramePr>
          <p:nvPr/>
        </p:nvGraphicFramePr>
        <p:xfrm>
          <a:off x="343788" y="1332633"/>
          <a:ext cx="10816045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788">
                  <a:extLst>
                    <a:ext uri="{9D8B030D-6E8A-4147-A177-3AD203B41FA5}">
                      <a16:colId xmlns:a16="http://schemas.microsoft.com/office/drawing/2014/main" val="4202958948"/>
                    </a:ext>
                  </a:extLst>
                </a:gridCol>
                <a:gridCol w="2562630">
                  <a:extLst>
                    <a:ext uri="{9D8B030D-6E8A-4147-A177-3AD203B41FA5}">
                      <a16:colId xmlns:a16="http://schemas.microsoft.com/office/drawing/2014/main" val="1238678745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3923640441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2442138209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696994720"/>
                    </a:ext>
                  </a:extLst>
                </a:gridCol>
              </a:tblGrid>
              <a:tr h="773459">
                <a:tc>
                  <a:txBody>
                    <a:bodyPr/>
                    <a:lstStyle/>
                    <a:p>
                      <a:r>
                        <a:rPr lang="en-GB" dirty="0"/>
                        <a:t>Nature of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WLAM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Information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Personnel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Difficulty of obtaining accurate costs (if at 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395189"/>
                  </a:ext>
                </a:extLst>
              </a:tr>
              <a:tr h="1005497">
                <a:tc>
                  <a:txBody>
                    <a:bodyPr/>
                    <a:lstStyle/>
                    <a:p>
                      <a:r>
                        <a:rPr lang="en-GB" dirty="0"/>
                        <a:t>Labour cost of person conducting market research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Pre-acquisition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Market engagement, RFIs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Procurement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816080"/>
                  </a:ext>
                </a:extLst>
              </a:tr>
              <a:tr h="541421">
                <a:tc>
                  <a:txBody>
                    <a:bodyPr/>
                    <a:lstStyle/>
                    <a:p>
                      <a:r>
                        <a:rPr lang="en-GB" dirty="0"/>
                        <a:t>Price of 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Acquisition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Suppliers via ITT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Buyer/Supplier 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110998"/>
                  </a:ext>
                </a:extLst>
              </a:tr>
              <a:tr h="1005497">
                <a:tc>
                  <a:txBody>
                    <a:bodyPr/>
                    <a:lstStyle/>
                    <a:p>
                      <a:r>
                        <a:rPr lang="en-GB" dirty="0"/>
                        <a:t>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Acquisition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Quotes from suppliers/freight companies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Logistics/freight companies/suppliers – depending on Incoterms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623220"/>
                  </a:ext>
                </a:extLst>
              </a:tr>
              <a:tr h="773459">
                <a:tc>
                  <a:txBody>
                    <a:bodyPr/>
                    <a:lstStyle/>
                    <a:p>
                      <a:r>
                        <a:rPr lang="en-GB" dirty="0"/>
                        <a:t>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Commissioning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Quotes from supplier (itemised)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Specialised engineers / supplier sales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818129"/>
                  </a:ext>
                </a:extLst>
              </a:tr>
              <a:tr h="31368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789537"/>
                  </a:ext>
                </a:extLst>
              </a:tr>
              <a:tr h="31368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576423"/>
                  </a:ext>
                </a:extLst>
              </a:tr>
              <a:tr h="31368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898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84B51F-74EB-45E6-AB4E-D4061BEB6B95}"/>
              </a:ext>
            </a:extLst>
          </p:cNvPr>
          <p:cNvSpPr txBox="1"/>
          <p:nvPr/>
        </p:nvSpPr>
        <p:spPr>
          <a:xfrm>
            <a:off x="452846" y="409303"/>
            <a:ext cx="6645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L4M8 Session 5 Activity 1</a:t>
            </a:r>
          </a:p>
          <a:p>
            <a:r>
              <a:rPr lang="en-GB" dirty="0"/>
              <a:t>Group Number  __1___</a:t>
            </a:r>
          </a:p>
          <a:p>
            <a:r>
              <a:rPr lang="en-GB" dirty="0"/>
              <a:t>Capital Purchase __Fabrication workshop for local manufacturer____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054DCB-AEAB-44C2-A4C3-F8A41EE5179A}"/>
              </a:ext>
            </a:extLst>
          </p:cNvPr>
          <p:cNvSpPr txBox="1"/>
          <p:nvPr/>
        </p:nvSpPr>
        <p:spPr>
          <a:xfrm>
            <a:off x="3530600" y="224637"/>
            <a:ext cx="855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CM – Would have been good to see some end of life costs here, not sure why installation </a:t>
            </a:r>
          </a:p>
          <a:p>
            <a:r>
              <a:rPr lang="en-GB" dirty="0"/>
              <a:t>costs have been given a 5 though? Otherwise good!</a:t>
            </a:r>
          </a:p>
        </p:txBody>
      </p:sp>
    </p:spTree>
    <p:extLst>
      <p:ext uri="{BB962C8B-B14F-4D97-AF65-F5344CB8AC3E}">
        <p14:creationId xmlns:p14="http://schemas.microsoft.com/office/powerpoint/2010/main" val="43854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FC5AF4-9EC9-40DB-8315-8CE6187CD689}"/>
              </a:ext>
            </a:extLst>
          </p:cNvPr>
          <p:cNvGraphicFramePr>
            <a:graphicFrameLocks noGrp="1"/>
          </p:cNvGraphicFramePr>
          <p:nvPr/>
        </p:nvGraphicFramePr>
        <p:xfrm>
          <a:off x="452846" y="1468602"/>
          <a:ext cx="1081604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052">
                  <a:extLst>
                    <a:ext uri="{9D8B030D-6E8A-4147-A177-3AD203B41FA5}">
                      <a16:colId xmlns:a16="http://schemas.microsoft.com/office/drawing/2014/main" val="4202958948"/>
                    </a:ext>
                  </a:extLst>
                </a:gridCol>
                <a:gridCol w="2445366">
                  <a:extLst>
                    <a:ext uri="{9D8B030D-6E8A-4147-A177-3AD203B41FA5}">
                      <a16:colId xmlns:a16="http://schemas.microsoft.com/office/drawing/2014/main" val="1238678745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3923640441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2442138209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696994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Nature of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WLAM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Information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Personnel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Difficulty of obtaining accurate costs (if at 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395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Purchase cost of the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Acquisition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81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Installation &amp; commissioning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110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Residual value / disposal cost / recycling /Potential rebuy / trade-in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Disposal &amp; Recycling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Existing machine sales 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623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Planned and unplanned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Maintenance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Technical Specification / maintenance plan / existing machines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OEM / internal maintenance dept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818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Uptime / cost of personnel to ensure 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Performance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Technical 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OEM / internal maintenance dept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78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57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898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84B51F-74EB-45E6-AB4E-D4061BEB6B95}"/>
              </a:ext>
            </a:extLst>
          </p:cNvPr>
          <p:cNvSpPr txBox="1"/>
          <p:nvPr/>
        </p:nvSpPr>
        <p:spPr>
          <a:xfrm>
            <a:off x="452846" y="409303"/>
            <a:ext cx="5285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L4M8 Session 5 Activity 1</a:t>
            </a:r>
          </a:p>
          <a:p>
            <a:r>
              <a:rPr lang="en-GB" dirty="0"/>
              <a:t>Group Number  _2____</a:t>
            </a:r>
          </a:p>
          <a:p>
            <a:r>
              <a:rPr lang="en-GB" dirty="0"/>
              <a:t>Capital Purchase _C</a:t>
            </a:r>
            <a:r>
              <a:rPr lang="en-GB" sz="1800" dirty="0">
                <a:solidFill>
                  <a:srgbClr val="000000"/>
                </a:solidFill>
              </a:rPr>
              <a:t>ritical Production Machinery </a:t>
            </a:r>
            <a:r>
              <a:rPr lang="en-GB" dirty="0"/>
              <a:t>_____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76D26A-6ED6-4422-A926-F5B05357767A}"/>
              </a:ext>
            </a:extLst>
          </p:cNvPr>
          <p:cNvSpPr txBox="1"/>
          <p:nvPr/>
        </p:nvSpPr>
        <p:spPr>
          <a:xfrm>
            <a:off x="3670301" y="273334"/>
            <a:ext cx="833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CM – This is very good, would have good to have an explanation WHY the difficulty is the way it is </a:t>
            </a:r>
            <a:r>
              <a:rPr lang="en-GB" dirty="0">
                <a:sym typeface="Wingdings" panose="05000000000000000000" pitchFamily="2" charset="2"/>
              </a:rPr>
              <a:t>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4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FC5AF4-9EC9-40DB-8315-8CE6187CD689}"/>
              </a:ext>
            </a:extLst>
          </p:cNvPr>
          <p:cNvGraphicFramePr>
            <a:graphicFrameLocks noGrp="1"/>
          </p:cNvGraphicFramePr>
          <p:nvPr/>
        </p:nvGraphicFramePr>
        <p:xfrm>
          <a:off x="452845" y="1721151"/>
          <a:ext cx="10816045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788">
                  <a:extLst>
                    <a:ext uri="{9D8B030D-6E8A-4147-A177-3AD203B41FA5}">
                      <a16:colId xmlns:a16="http://schemas.microsoft.com/office/drawing/2014/main" val="4202958948"/>
                    </a:ext>
                  </a:extLst>
                </a:gridCol>
                <a:gridCol w="2562630">
                  <a:extLst>
                    <a:ext uri="{9D8B030D-6E8A-4147-A177-3AD203B41FA5}">
                      <a16:colId xmlns:a16="http://schemas.microsoft.com/office/drawing/2014/main" val="1238678745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3923640441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2442138209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696994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Nature of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WLAM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Information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Personnel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Difficulty of obtaining accurate costs (if at 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395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Acquisition costs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Supplier quotes,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Facilities, estates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81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Water cooler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Maintenance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Supplier, internet search, manufacturer for warranty. Potential maintenance schedule from supplier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Facilities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110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623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818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78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57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898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84B51F-74EB-45E6-AB4E-D4061BEB6B95}"/>
              </a:ext>
            </a:extLst>
          </p:cNvPr>
          <p:cNvSpPr txBox="1"/>
          <p:nvPr/>
        </p:nvSpPr>
        <p:spPr>
          <a:xfrm>
            <a:off x="452846" y="409303"/>
            <a:ext cx="91796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L4M8 Session 5 Activity 1</a:t>
            </a:r>
          </a:p>
          <a:p>
            <a:r>
              <a:rPr lang="en-GB" dirty="0"/>
              <a:t>Group Number  ___3__</a:t>
            </a:r>
          </a:p>
          <a:p>
            <a:r>
              <a:rPr lang="en-GB" dirty="0"/>
              <a:t>Capital Purchase _</a:t>
            </a:r>
            <a:r>
              <a:rPr lang="en-US" dirty="0"/>
              <a:t>Complete revamp of office equipment (non-IT) for a global </a:t>
            </a:r>
            <a:r>
              <a:rPr lang="en-US" dirty="0" err="1"/>
              <a:t>organisation</a:t>
            </a:r>
            <a:r>
              <a:rPr lang="en-GB" dirty="0"/>
              <a:t>_____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70CE2F-535E-4842-9641-175A5C0A502B}"/>
              </a:ext>
            </a:extLst>
          </p:cNvPr>
          <p:cNvSpPr txBox="1"/>
          <p:nvPr/>
        </p:nvSpPr>
        <p:spPr>
          <a:xfrm>
            <a:off x="4064000" y="409303"/>
            <a:ext cx="4722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CM – I think the scope was to great for this one!</a:t>
            </a:r>
          </a:p>
        </p:txBody>
      </p:sp>
    </p:spTree>
    <p:extLst>
      <p:ext uri="{BB962C8B-B14F-4D97-AF65-F5344CB8AC3E}">
        <p14:creationId xmlns:p14="http://schemas.microsoft.com/office/powerpoint/2010/main" val="244508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FC5AF4-9EC9-40DB-8315-8CE6187CD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089685"/>
              </p:ext>
            </p:extLst>
          </p:nvPr>
        </p:nvGraphicFramePr>
        <p:xfrm>
          <a:off x="72501" y="1312777"/>
          <a:ext cx="12046998" cy="850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655">
                  <a:extLst>
                    <a:ext uri="{9D8B030D-6E8A-4147-A177-3AD203B41FA5}">
                      <a16:colId xmlns:a16="http://schemas.microsoft.com/office/drawing/2014/main" val="4202958948"/>
                    </a:ext>
                  </a:extLst>
                </a:gridCol>
                <a:gridCol w="2812626">
                  <a:extLst>
                    <a:ext uri="{9D8B030D-6E8A-4147-A177-3AD203B41FA5}">
                      <a16:colId xmlns:a16="http://schemas.microsoft.com/office/drawing/2014/main" val="1238678745"/>
                    </a:ext>
                  </a:extLst>
                </a:gridCol>
                <a:gridCol w="2781537">
                  <a:extLst>
                    <a:ext uri="{9D8B030D-6E8A-4147-A177-3AD203B41FA5}">
                      <a16:colId xmlns:a16="http://schemas.microsoft.com/office/drawing/2014/main" val="3923640441"/>
                    </a:ext>
                  </a:extLst>
                </a:gridCol>
                <a:gridCol w="2368858">
                  <a:extLst>
                    <a:ext uri="{9D8B030D-6E8A-4147-A177-3AD203B41FA5}">
                      <a16:colId xmlns:a16="http://schemas.microsoft.com/office/drawing/2014/main" val="2442138209"/>
                    </a:ext>
                  </a:extLst>
                </a:gridCol>
                <a:gridCol w="1972322">
                  <a:extLst>
                    <a:ext uri="{9D8B030D-6E8A-4147-A177-3AD203B41FA5}">
                      <a16:colId xmlns:a16="http://schemas.microsoft.com/office/drawing/2014/main" val="696994720"/>
                    </a:ext>
                  </a:extLst>
                </a:gridCol>
              </a:tblGrid>
              <a:tr h="375175">
                <a:tc>
                  <a:txBody>
                    <a:bodyPr/>
                    <a:lstStyle/>
                    <a:p>
                      <a:r>
                        <a:rPr lang="en-GB" dirty="0"/>
                        <a:t>Nature of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WLAM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Information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Personnel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Difficulty of obtaining accurate costs (if at 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395189"/>
                  </a:ext>
                </a:extLst>
              </a:tr>
              <a:tr h="857542">
                <a:tc>
                  <a:txBody>
                    <a:bodyPr/>
                    <a:lstStyle/>
                    <a:p>
                      <a:r>
                        <a:rPr lang="en-GB" dirty="0"/>
                        <a:t>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Decommissioning/End of life disposal / Recycling/resale to new owner or deployment in other parts of business </a:t>
                      </a:r>
                      <a:endParaRPr lang="en-GB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Market and internal expertise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Finance, procurement and sustainability teams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816080"/>
                  </a:ext>
                </a:extLst>
              </a:tr>
              <a:tr h="857542">
                <a:tc>
                  <a:txBody>
                    <a:bodyPr/>
                    <a:lstStyle/>
                    <a:p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Renewal/Replacement (Post Acquisition)…responsible disposal in accordance with law/regulation/best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Market and internal expertise + gov agencies…possible consultancy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Sustainability Teams, procurement…market knowledge…gov agencies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110998"/>
                  </a:ext>
                </a:extLst>
              </a:tr>
              <a:tr h="696753">
                <a:tc>
                  <a:txBody>
                    <a:bodyPr/>
                    <a:lstStyle/>
                    <a:p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Sustainability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Market and internal expertise + gov agencies…possible consultancy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Procurement/technical teams/sustainability teams…government agencies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623220"/>
                  </a:ext>
                </a:extLst>
              </a:tr>
              <a:tr h="1018331">
                <a:tc>
                  <a:txBody>
                    <a:bodyPr/>
                    <a:lstStyle/>
                    <a:p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Resale value to new beneficial 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hand vehicle market, 3</a:t>
                      </a:r>
                      <a:r>
                        <a:rPr lang="en-GB" baseline="30000" dirty="0"/>
                        <a:t>rd</a:t>
                      </a:r>
                      <a:r>
                        <a:rPr lang="en-GB" dirty="0"/>
                        <a:t> party inspectors…book value of asset (secondary data)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Procurement,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818129"/>
                  </a:ext>
                </a:extLst>
              </a:tr>
              <a:tr h="696753">
                <a:tc>
                  <a:txBody>
                    <a:bodyPr/>
                    <a:lstStyle/>
                    <a:p>
                      <a:r>
                        <a:rPr lang="en-GB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 Performance Monitoring (Operating Costs - Post Acquisition) – reputation and experience re optimum future vehicle choices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Operational </a:t>
                      </a:r>
                      <a:r>
                        <a:rPr lang="en-GB"/>
                        <a:t>performance data - </a:t>
                      </a:r>
                      <a:r>
                        <a:rPr lang="en-GB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optimum future vehicle choices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Marketing, operations teams, 3</a:t>
                      </a:r>
                      <a:r>
                        <a:rPr lang="en-GB" baseline="30000" dirty="0"/>
                        <a:t>rd</a:t>
                      </a:r>
                      <a:r>
                        <a:rPr lang="en-GB" dirty="0"/>
                        <a:t> party consultant re optimum engine cost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7895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84B51F-74EB-45E6-AB4E-D4061BEB6B95}"/>
              </a:ext>
            </a:extLst>
          </p:cNvPr>
          <p:cNvSpPr txBox="1"/>
          <p:nvPr/>
        </p:nvSpPr>
        <p:spPr>
          <a:xfrm>
            <a:off x="452846" y="117203"/>
            <a:ext cx="116666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L4M8 Session 5 Activity 1</a:t>
            </a:r>
            <a:r>
              <a:rPr lang="en-GB" dirty="0"/>
              <a:t>	CM – Good response by Group 4, the difficulty will be on a case by case basis, the WLAM category is incorrect though, refer to the diagram</a:t>
            </a:r>
            <a:endParaRPr lang="en-GB" u="sng" dirty="0"/>
          </a:p>
          <a:p>
            <a:r>
              <a:rPr lang="en-GB" dirty="0"/>
              <a:t>Group Number  4</a:t>
            </a:r>
          </a:p>
          <a:p>
            <a:r>
              <a:rPr lang="en-GB" dirty="0"/>
              <a:t>Capital Purchase </a:t>
            </a:r>
            <a:r>
              <a:rPr lang="en-GB" sz="1800" dirty="0">
                <a:solidFill>
                  <a:srgbClr val="000000"/>
                </a:solidFill>
              </a:rPr>
              <a:t>Change-out of 20 delivery vehicles from petrol/ gasoline to electric for a logistics company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369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A872D-1498-4184-93F2-ADC665CD5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414" y="261939"/>
            <a:ext cx="8315325" cy="752475"/>
          </a:xfrm>
        </p:spPr>
        <p:txBody>
          <a:bodyPr/>
          <a:lstStyle/>
          <a:p>
            <a:r>
              <a:rPr lang="en-GB" sz="2400" u="sng" dirty="0">
                <a:latin typeface="+mn-lt"/>
              </a:rPr>
              <a:t>Session 5 Activity 2 – 20 minutes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00AF1C-7233-4E61-9E16-92C4A21842DE}"/>
              </a:ext>
            </a:extLst>
          </p:cNvPr>
          <p:cNvSpPr txBox="1"/>
          <p:nvPr/>
        </p:nvSpPr>
        <p:spPr>
          <a:xfrm>
            <a:off x="1668780" y="1014413"/>
            <a:ext cx="89992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From Activity 1 each group needs to share their costs with each other with the following objective in mind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Assess the other groups costs and identify and costs that you feel should be included but have been missed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In a practical work environmental these can be considered ‘hidden costs’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43851E-B00D-4AC5-B4CE-4BCDCEC4E376}"/>
              </a:ext>
            </a:extLst>
          </p:cNvPr>
          <p:cNvSpPr txBox="1"/>
          <p:nvPr/>
        </p:nvSpPr>
        <p:spPr>
          <a:xfrm>
            <a:off x="1776414" y="3148222"/>
            <a:ext cx="2890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Group 1 and Group 2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Group 3 and Group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037A98-E860-4157-8502-40765BBEBD56}"/>
              </a:ext>
            </a:extLst>
          </p:cNvPr>
          <p:cNvSpPr txBox="1"/>
          <p:nvPr/>
        </p:nvSpPr>
        <p:spPr>
          <a:xfrm>
            <a:off x="1776414" y="4429125"/>
            <a:ext cx="4963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Write your answer on an email for submission</a:t>
            </a:r>
          </a:p>
        </p:txBody>
      </p:sp>
    </p:spTree>
    <p:extLst>
      <p:ext uri="{BB962C8B-B14F-4D97-AF65-F5344CB8AC3E}">
        <p14:creationId xmlns:p14="http://schemas.microsoft.com/office/powerpoint/2010/main" val="395608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FC5AF4-9EC9-40DB-8315-8CE6187CD689}"/>
              </a:ext>
            </a:extLst>
          </p:cNvPr>
          <p:cNvGraphicFramePr>
            <a:graphicFrameLocks noGrp="1"/>
          </p:cNvGraphicFramePr>
          <p:nvPr/>
        </p:nvGraphicFramePr>
        <p:xfrm>
          <a:off x="452846" y="1468602"/>
          <a:ext cx="10816045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052">
                  <a:extLst>
                    <a:ext uri="{9D8B030D-6E8A-4147-A177-3AD203B41FA5}">
                      <a16:colId xmlns:a16="http://schemas.microsoft.com/office/drawing/2014/main" val="4202958948"/>
                    </a:ext>
                  </a:extLst>
                </a:gridCol>
                <a:gridCol w="2445366">
                  <a:extLst>
                    <a:ext uri="{9D8B030D-6E8A-4147-A177-3AD203B41FA5}">
                      <a16:colId xmlns:a16="http://schemas.microsoft.com/office/drawing/2014/main" val="1238678745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3923640441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2442138209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696994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Nature of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WLAM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Information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Personnel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Difficulty of obtaining accurate costs (if at 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395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Purchase cost of the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Acquisition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81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Installation &amp; commissioning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110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Residual value / disposal cost / recycling /Potential rebuy / trade-in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Disposal &amp; Recycling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Existing machine sales 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623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Planned and unplanned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Maintenance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Technical Specification / maintenance plan / existing machines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OEM / internal maintenance dept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818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Uptime / cost of personnel to ensure 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Performance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Technical 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OEM / internal maintenance dept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78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Compatibility of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Commissioning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Tech spec /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OEM/secondary supplier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57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Delivery delays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Acquisition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contract (LD) / delivery docs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logistics company/supplier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898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84B51F-74EB-45E6-AB4E-D4061BEB6B95}"/>
              </a:ext>
            </a:extLst>
          </p:cNvPr>
          <p:cNvSpPr txBox="1"/>
          <p:nvPr/>
        </p:nvSpPr>
        <p:spPr>
          <a:xfrm>
            <a:off x="452846" y="409303"/>
            <a:ext cx="5285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L4M8 Session 5 Activity 1</a:t>
            </a:r>
          </a:p>
          <a:p>
            <a:r>
              <a:rPr lang="en-GB" dirty="0"/>
              <a:t>Group Number  _2____</a:t>
            </a:r>
          </a:p>
          <a:p>
            <a:r>
              <a:rPr lang="en-GB" dirty="0"/>
              <a:t>Capital Purchase _C</a:t>
            </a:r>
            <a:r>
              <a:rPr lang="en-GB" sz="1800" dirty="0">
                <a:solidFill>
                  <a:srgbClr val="000000"/>
                </a:solidFill>
              </a:rPr>
              <a:t>ritical Production Machinery </a:t>
            </a:r>
            <a:r>
              <a:rPr lang="en-GB" dirty="0"/>
              <a:t>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ED1524-EABC-4FAB-B8AE-E87D3A43A052}"/>
              </a:ext>
            </a:extLst>
          </p:cNvPr>
          <p:cNvSpPr txBox="1"/>
          <p:nvPr/>
        </p:nvSpPr>
        <p:spPr>
          <a:xfrm>
            <a:off x="4781006" y="224637"/>
            <a:ext cx="6165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CM – You can see how the list has been extended due to multiple people becoming involved – good work!</a:t>
            </a:r>
          </a:p>
        </p:txBody>
      </p:sp>
    </p:spTree>
    <p:extLst>
      <p:ext uri="{BB962C8B-B14F-4D97-AF65-F5344CB8AC3E}">
        <p14:creationId xmlns:p14="http://schemas.microsoft.com/office/powerpoint/2010/main" val="221103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FC5AF4-9EC9-40DB-8315-8CE6187CD689}"/>
              </a:ext>
            </a:extLst>
          </p:cNvPr>
          <p:cNvGraphicFramePr>
            <a:graphicFrameLocks noGrp="1"/>
          </p:cNvGraphicFramePr>
          <p:nvPr/>
        </p:nvGraphicFramePr>
        <p:xfrm>
          <a:off x="343788" y="1332633"/>
          <a:ext cx="10816045" cy="6080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788">
                  <a:extLst>
                    <a:ext uri="{9D8B030D-6E8A-4147-A177-3AD203B41FA5}">
                      <a16:colId xmlns:a16="http://schemas.microsoft.com/office/drawing/2014/main" val="4202958948"/>
                    </a:ext>
                  </a:extLst>
                </a:gridCol>
                <a:gridCol w="2562630">
                  <a:extLst>
                    <a:ext uri="{9D8B030D-6E8A-4147-A177-3AD203B41FA5}">
                      <a16:colId xmlns:a16="http://schemas.microsoft.com/office/drawing/2014/main" val="1238678745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3923640441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2442138209"/>
                    </a:ext>
                  </a:extLst>
                </a:gridCol>
                <a:gridCol w="2163209">
                  <a:extLst>
                    <a:ext uri="{9D8B030D-6E8A-4147-A177-3AD203B41FA5}">
                      <a16:colId xmlns:a16="http://schemas.microsoft.com/office/drawing/2014/main" val="696994720"/>
                    </a:ext>
                  </a:extLst>
                </a:gridCol>
              </a:tblGrid>
              <a:tr h="773459">
                <a:tc>
                  <a:txBody>
                    <a:bodyPr/>
                    <a:lstStyle/>
                    <a:p>
                      <a:r>
                        <a:rPr lang="en-GB" sz="1400" dirty="0"/>
                        <a:t>Nature of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WLAM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Information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Personnel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Difficulty of obtaining accurate costs (if at 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395189"/>
                  </a:ext>
                </a:extLst>
              </a:tr>
              <a:tr h="1005497">
                <a:tc>
                  <a:txBody>
                    <a:bodyPr/>
                    <a:lstStyle/>
                    <a:p>
                      <a:r>
                        <a:rPr lang="en-GB" sz="1400" dirty="0"/>
                        <a:t>Labour cost of person conducting market research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Pre-acquisition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Market engagement, RFIs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Procurement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816080"/>
                  </a:ext>
                </a:extLst>
              </a:tr>
              <a:tr h="541421">
                <a:tc>
                  <a:txBody>
                    <a:bodyPr/>
                    <a:lstStyle/>
                    <a:p>
                      <a:r>
                        <a:rPr lang="en-GB" sz="1400" dirty="0"/>
                        <a:t>Price of 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Acquisition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Suppliers via ITT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Buyer/Supplier 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110998"/>
                  </a:ext>
                </a:extLst>
              </a:tr>
              <a:tr h="1005497">
                <a:tc>
                  <a:txBody>
                    <a:bodyPr/>
                    <a:lstStyle/>
                    <a:p>
                      <a:r>
                        <a:rPr lang="en-GB" sz="1400" dirty="0"/>
                        <a:t>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Acquisition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Quotes from suppliers/freight companies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Logistics/freight companies/suppliers – depending on Incoterms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623220"/>
                  </a:ext>
                </a:extLst>
              </a:tr>
              <a:tr h="773459">
                <a:tc>
                  <a:txBody>
                    <a:bodyPr/>
                    <a:lstStyle/>
                    <a:p>
                      <a:r>
                        <a:rPr lang="en-GB" sz="1400" dirty="0"/>
                        <a:t>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Commissioning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Quotes from supplier (itemised)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Specialised engineers / supplier sales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818129"/>
                  </a:ext>
                </a:extLst>
              </a:tr>
              <a:tr h="313681">
                <a:tc>
                  <a:txBody>
                    <a:bodyPr/>
                    <a:lstStyle/>
                    <a:p>
                      <a:r>
                        <a:rPr lang="en-GB" sz="1400" dirty="0"/>
                        <a:t>Training for Unskilled labour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Operating /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Supplier information / records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OEM / Supplier / Third party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789537"/>
                  </a:ext>
                </a:extLst>
              </a:tr>
              <a:tr h="313681">
                <a:tc>
                  <a:txBody>
                    <a:bodyPr/>
                    <a:lstStyle/>
                    <a:p>
                      <a:r>
                        <a:rPr lang="en-GB" sz="1400" dirty="0"/>
                        <a:t>Currency fluctuation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Procurement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Historical info online / Supplier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576423"/>
                  </a:ext>
                </a:extLst>
              </a:tr>
              <a:tr h="313681">
                <a:tc>
                  <a:txBody>
                    <a:bodyPr/>
                    <a:lstStyle/>
                    <a:p>
                      <a:r>
                        <a:rPr lang="en-GB" sz="1400" dirty="0"/>
                        <a:t>Recycling of steel / environmental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Decommissioning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Online / </a:t>
                      </a:r>
                      <a:r>
                        <a:rPr lang="en-GB" sz="1400"/>
                        <a:t>contract terms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Steel price, scrap value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898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84B51F-74EB-45E6-AB4E-D4061BEB6B95}"/>
              </a:ext>
            </a:extLst>
          </p:cNvPr>
          <p:cNvSpPr txBox="1"/>
          <p:nvPr/>
        </p:nvSpPr>
        <p:spPr>
          <a:xfrm>
            <a:off x="452846" y="409303"/>
            <a:ext cx="6645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L4M8 Session 5 Activity 1</a:t>
            </a:r>
          </a:p>
          <a:p>
            <a:r>
              <a:rPr lang="en-GB" dirty="0"/>
              <a:t>Group Number  __1___</a:t>
            </a:r>
          </a:p>
          <a:p>
            <a:r>
              <a:rPr lang="en-GB" dirty="0"/>
              <a:t>Capital Purchase __Fabrication workshop for local manufacturer____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AD773F-B50C-4C3B-8030-1651A5B90E0B}"/>
              </a:ext>
            </a:extLst>
          </p:cNvPr>
          <p:cNvSpPr txBox="1"/>
          <p:nvPr/>
        </p:nvSpPr>
        <p:spPr>
          <a:xfrm>
            <a:off x="4781006" y="224637"/>
            <a:ext cx="6165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CM – You can see how the list has been extended due to multiple people becoming involved – good work!</a:t>
            </a:r>
          </a:p>
        </p:txBody>
      </p:sp>
    </p:spTree>
    <p:extLst>
      <p:ext uri="{BB962C8B-B14F-4D97-AF65-F5344CB8AC3E}">
        <p14:creationId xmlns:p14="http://schemas.microsoft.com/office/powerpoint/2010/main" val="416915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1240</Words>
  <Application>Microsoft Office PowerPoint</Application>
  <PresentationFormat>Widescreen</PresentationFormat>
  <Paragraphs>227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Session 5 Activity 2 – 20 minutes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MCINTYRE, COLIN RICHARD (PGT)</dc:creator>
  <cp:lastModifiedBy>MCINTYRE, COLIN RICHARD (PGT)</cp:lastModifiedBy>
  <cp:revision>9</cp:revision>
  <dcterms:created xsi:type="dcterms:W3CDTF">2021-10-04T10:11:02Z</dcterms:created>
  <dcterms:modified xsi:type="dcterms:W3CDTF">2021-10-19T15:41:25Z</dcterms:modified>
</cp:coreProperties>
</file>